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8" r:id="rId2"/>
    <p:sldId id="257" r:id="rId3"/>
    <p:sldId id="259" r:id="rId4"/>
    <p:sldId id="270" r:id="rId5"/>
    <p:sldId id="260" r:id="rId6"/>
    <p:sldId id="262" r:id="rId7"/>
    <p:sldId id="263" r:id="rId8"/>
    <p:sldId id="266" r:id="rId9"/>
    <p:sldId id="265" r:id="rId10"/>
    <p:sldId id="274" r:id="rId11"/>
    <p:sldId id="264" r:id="rId12"/>
    <p:sldId id="261" r:id="rId13"/>
    <p:sldId id="268" r:id="rId14"/>
    <p:sldId id="267" r:id="rId15"/>
    <p:sldId id="272" r:id="rId16"/>
    <p:sldId id="269"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73" d="100"/>
          <a:sy n="73" d="100"/>
        </p:scale>
        <p:origin x="1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755FF-D4BB-489B-B6EF-624E70DF4645}"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86134-9F8C-46C4-B0F8-BAD2DB447157}" type="slidenum">
              <a:rPr lang="en-US" smtClean="0"/>
              <a:t>‹#›</a:t>
            </a:fld>
            <a:endParaRPr lang="en-US"/>
          </a:p>
        </p:txBody>
      </p:sp>
    </p:spTree>
    <p:extLst>
      <p:ext uri="{BB962C8B-B14F-4D97-AF65-F5344CB8AC3E}">
        <p14:creationId xmlns:p14="http://schemas.microsoft.com/office/powerpoint/2010/main" val="40643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736600" y="1173163"/>
            <a:ext cx="5627688" cy="3167062"/>
          </a:xfrm>
          <a:prstGeom prst="rect">
            <a:avLst/>
          </a:prstGeom>
        </p:spPr>
      </p:sp>
      <p:sp>
        <p:nvSpPr>
          <p:cNvPr id="276" name="PlaceHolder 2"/>
          <p:cNvSpPr>
            <a:spLocks noGrp="1"/>
          </p:cNvSpPr>
          <p:nvPr>
            <p:ph type="body"/>
          </p:nvPr>
        </p:nvSpPr>
        <p:spPr>
          <a:xfrm>
            <a:off x="709560" y="4518000"/>
            <a:ext cx="5682240" cy="3696120"/>
          </a:xfrm>
          <a:prstGeom prst="rect">
            <a:avLst/>
          </a:prstGeom>
        </p:spPr>
        <p:txBody>
          <a:bodyPr lIns="0" tIns="0" rIns="0" bIns="0">
            <a:noAutofit/>
          </a:bodyPr>
          <a:lstStyle/>
          <a:p>
            <a:pPr marL="216000" indent="-215280">
              <a:lnSpc>
                <a:spcPct val="100000"/>
              </a:lnSpc>
            </a:pPr>
            <a:r>
              <a:rPr lang="en-US" sz="1800" b="0" strike="noStrike" spc="-1">
                <a:latin typeface="Arial"/>
              </a:rPr>
              <a:t>- Introduce your self. Carl Madsen</a:t>
            </a:r>
          </a:p>
          <a:p>
            <a:pPr marL="216000" indent="-215280">
              <a:lnSpc>
                <a:spcPct val="100000"/>
              </a:lnSpc>
            </a:pPr>
            <a:endParaRPr lang="en-US" sz="1800" b="0" strike="noStrike" spc="-1">
              <a:latin typeface="Arial"/>
            </a:endParaRPr>
          </a:p>
          <a:p>
            <a:pPr marL="216000" indent="-215280">
              <a:lnSpc>
                <a:spcPct val="100000"/>
              </a:lnSpc>
            </a:pPr>
            <a:r>
              <a:rPr lang="en-US" sz="1800" b="0" strike="noStrike" spc="-1">
                <a:latin typeface="Arial"/>
              </a:rPr>
              <a:t>- Tell the Joke about Albert Einstein</a:t>
            </a:r>
          </a:p>
          <a:p>
            <a:pPr marL="216000" indent="-215280">
              <a:lnSpc>
                <a:spcPct val="100000"/>
              </a:lnSpc>
            </a:pPr>
            <a:endParaRPr lang="en-US" sz="1800" b="0" strike="noStrike" spc="-1">
              <a:latin typeface="Arial"/>
            </a:endParaRPr>
          </a:p>
          <a:p>
            <a:pPr marL="216000" indent="-215280">
              <a:lnSpc>
                <a:spcPct val="100000"/>
              </a:lnSpc>
            </a:pPr>
            <a:r>
              <a:rPr lang="en-US" sz="1800" b="0" strike="noStrike" spc="-1">
                <a:latin typeface="Arial"/>
              </a:rPr>
              <a:t>- Open up in Prayer</a:t>
            </a:r>
          </a:p>
        </p:txBody>
      </p:sp>
      <p:sp>
        <p:nvSpPr>
          <p:cNvPr id="277" name="CustomShape 3"/>
          <p:cNvSpPr/>
          <p:nvPr/>
        </p:nvSpPr>
        <p:spPr>
          <a:xfrm>
            <a:off x="4022640" y="8918640"/>
            <a:ext cx="3076920" cy="46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BA7B595-AD51-4C5A-AF68-771CBDA6FFC2}" type="slidenum">
              <a:rPr lang="en-US" sz="1200" b="0" strike="noStrike" spc="-1">
                <a:solidFill>
                  <a:srgbClr val="000000"/>
                </a:solidFill>
                <a:latin typeface="Times New Roman"/>
              </a:rPr>
              <a:t>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423863" y="712788"/>
            <a:ext cx="6254750" cy="3519487"/>
          </a:xfrm>
          <a:prstGeom prst="rect">
            <a:avLst/>
          </a:prstGeom>
        </p:spPr>
      </p:sp>
      <p:sp>
        <p:nvSpPr>
          <p:cNvPr id="279" name="PlaceHolder 2"/>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Recap where we are, and where we are going</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This is an 8 week study course, and now how 5 more weeks left.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Talk a little about next year studies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423863" y="712788"/>
            <a:ext cx="6254750" cy="3519487"/>
          </a:xfrm>
          <a:prstGeom prst="rect">
            <a:avLst/>
          </a:prstGeom>
        </p:spPr>
      </p:sp>
      <p:sp>
        <p:nvSpPr>
          <p:cNvPr id="285" name="PlaceHolder 2"/>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B580-D085-F8C2-CD21-7B1C9B229550}"/>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E42A16F4-D968-2369-C92B-8379C743BADB}"/>
              </a:ext>
            </a:extLst>
          </p:cNvPr>
          <p:cNvSpPr>
            <a:spLocks noGrp="1" noRot="1" noChangeAspect="1"/>
          </p:cNvSpPr>
          <p:nvPr>
            <p:ph type="sldImg"/>
          </p:nvPr>
        </p:nvSpPr>
        <p:spPr>
          <a:xfrm>
            <a:off x="423863" y="712788"/>
            <a:ext cx="6254750" cy="3519487"/>
          </a:xfrm>
          <a:prstGeom prst="rect">
            <a:avLst/>
          </a:prstGeom>
        </p:spPr>
      </p:sp>
      <p:sp>
        <p:nvSpPr>
          <p:cNvPr id="285" name="PlaceHolder 2">
            <a:extLst>
              <a:ext uri="{FF2B5EF4-FFF2-40B4-BE49-F238E27FC236}">
                <a16:creationId xmlns:a16="http://schemas.microsoft.com/office/drawing/2014/main" id="{9C5BF4D2-C877-4FB1-3FA6-B1053E9573CA}"/>
              </a:ext>
            </a:extLst>
          </p:cNvPr>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extLst>
      <p:ext uri="{BB962C8B-B14F-4D97-AF65-F5344CB8AC3E}">
        <p14:creationId xmlns:p14="http://schemas.microsoft.com/office/powerpoint/2010/main" val="360193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7900-C40F-5550-9F91-5A16E79840D2}"/>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F6E55705-93C8-7E8F-4BE1-3693748A55C6}"/>
              </a:ext>
            </a:extLst>
          </p:cNvPr>
          <p:cNvSpPr>
            <a:spLocks noGrp="1" noRot="1" noChangeAspect="1"/>
          </p:cNvSpPr>
          <p:nvPr>
            <p:ph type="sldImg"/>
          </p:nvPr>
        </p:nvSpPr>
        <p:spPr>
          <a:xfrm>
            <a:off x="423863" y="712788"/>
            <a:ext cx="6254750" cy="3519487"/>
          </a:xfrm>
          <a:prstGeom prst="rect">
            <a:avLst/>
          </a:prstGeom>
        </p:spPr>
      </p:sp>
      <p:sp>
        <p:nvSpPr>
          <p:cNvPr id="285" name="PlaceHolder 2">
            <a:extLst>
              <a:ext uri="{FF2B5EF4-FFF2-40B4-BE49-F238E27FC236}">
                <a16:creationId xmlns:a16="http://schemas.microsoft.com/office/drawing/2014/main" id="{C6558485-71DA-D3DF-5030-357183DDFA68}"/>
              </a:ext>
            </a:extLst>
          </p:cNvPr>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extLst>
      <p:ext uri="{BB962C8B-B14F-4D97-AF65-F5344CB8AC3E}">
        <p14:creationId xmlns:p14="http://schemas.microsoft.com/office/powerpoint/2010/main" val="273041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78E77-B0A7-ACA4-1A1E-549551E5AB1D}"/>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0631FCCF-CFBE-E8C3-9284-19B997D518DA}"/>
              </a:ext>
            </a:extLst>
          </p:cNvPr>
          <p:cNvSpPr>
            <a:spLocks noGrp="1" noRot="1" noChangeAspect="1"/>
          </p:cNvSpPr>
          <p:nvPr>
            <p:ph type="sldImg"/>
          </p:nvPr>
        </p:nvSpPr>
        <p:spPr>
          <a:xfrm>
            <a:off x="423863" y="712788"/>
            <a:ext cx="6254750" cy="3519487"/>
          </a:xfrm>
          <a:prstGeom prst="rect">
            <a:avLst/>
          </a:prstGeom>
        </p:spPr>
      </p:sp>
      <p:sp>
        <p:nvSpPr>
          <p:cNvPr id="285" name="PlaceHolder 2">
            <a:extLst>
              <a:ext uri="{FF2B5EF4-FFF2-40B4-BE49-F238E27FC236}">
                <a16:creationId xmlns:a16="http://schemas.microsoft.com/office/drawing/2014/main" id="{39AC9389-7A94-56CA-A44A-FA7445AEF790}"/>
              </a:ext>
            </a:extLst>
          </p:cNvPr>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extLst>
      <p:ext uri="{BB962C8B-B14F-4D97-AF65-F5344CB8AC3E}">
        <p14:creationId xmlns:p14="http://schemas.microsoft.com/office/powerpoint/2010/main" val="81382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488B-6BF9-1ACA-BAF5-D5D87435A72C}"/>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E21CE04B-D1BC-42EE-BB41-933B7C7D7C71}"/>
              </a:ext>
            </a:extLst>
          </p:cNvPr>
          <p:cNvSpPr>
            <a:spLocks noGrp="1" noRot="1" noChangeAspect="1"/>
          </p:cNvSpPr>
          <p:nvPr>
            <p:ph type="sldImg"/>
          </p:nvPr>
        </p:nvSpPr>
        <p:spPr>
          <a:xfrm>
            <a:off x="423863" y="712788"/>
            <a:ext cx="6254750" cy="3519487"/>
          </a:xfrm>
          <a:prstGeom prst="rect">
            <a:avLst/>
          </a:prstGeom>
        </p:spPr>
      </p:sp>
      <p:sp>
        <p:nvSpPr>
          <p:cNvPr id="285" name="PlaceHolder 2">
            <a:extLst>
              <a:ext uri="{FF2B5EF4-FFF2-40B4-BE49-F238E27FC236}">
                <a16:creationId xmlns:a16="http://schemas.microsoft.com/office/drawing/2014/main" id="{BDE2F8A1-22AD-CD35-7DA5-EC7A8294E23C}"/>
              </a:ext>
            </a:extLst>
          </p:cNvPr>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extLst>
      <p:ext uri="{BB962C8B-B14F-4D97-AF65-F5344CB8AC3E}">
        <p14:creationId xmlns:p14="http://schemas.microsoft.com/office/powerpoint/2010/main" val="324870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3889-43B6-7CB8-9D51-58C7F7404F5B}"/>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EC0396C0-82F3-F812-2AA6-E85A40AAC556}"/>
              </a:ext>
            </a:extLst>
          </p:cNvPr>
          <p:cNvSpPr>
            <a:spLocks noGrp="1" noRot="1" noChangeAspect="1"/>
          </p:cNvSpPr>
          <p:nvPr>
            <p:ph type="sldImg"/>
          </p:nvPr>
        </p:nvSpPr>
        <p:spPr>
          <a:xfrm>
            <a:off x="423863" y="712788"/>
            <a:ext cx="6254750" cy="3519487"/>
          </a:xfrm>
          <a:prstGeom prst="rect">
            <a:avLst/>
          </a:prstGeom>
        </p:spPr>
      </p:sp>
      <p:sp>
        <p:nvSpPr>
          <p:cNvPr id="285" name="PlaceHolder 2">
            <a:extLst>
              <a:ext uri="{FF2B5EF4-FFF2-40B4-BE49-F238E27FC236}">
                <a16:creationId xmlns:a16="http://schemas.microsoft.com/office/drawing/2014/main" id="{CCC8605A-BFE3-379C-640E-7759FF6AAE29}"/>
              </a:ext>
            </a:extLst>
          </p:cNvPr>
          <p:cNvSpPr>
            <a:spLocks noGrp="1"/>
          </p:cNvSpPr>
          <p:nvPr>
            <p:ph type="body"/>
          </p:nvPr>
        </p:nvSpPr>
        <p:spPr>
          <a:xfrm>
            <a:off x="709920" y="4459320"/>
            <a:ext cx="5680800" cy="4224600"/>
          </a:xfrm>
          <a:prstGeom prst="rect">
            <a:avLst/>
          </a:prstGeom>
        </p:spPr>
        <p:txBody>
          <a:bodyPr lIns="0" tIns="0" rIns="0" bIns="0">
            <a:spAutoFit/>
          </a:bodyPr>
          <a:lstStyle/>
          <a:p>
            <a:pPr marL="216000" indent="-215640">
              <a:lnSpc>
                <a:spcPct val="100000"/>
              </a:lnSpc>
            </a:pPr>
            <a:r>
              <a:rPr lang="en-US" sz="2000" b="0" strike="noStrike" spc="-1">
                <a:latin typeface="Arial"/>
              </a:rPr>
              <a:t>- Get Hunter to play Session 3 - “One with Christ”</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 Discipleship Explored: One with Christ by Barry Cooper</a:t>
            </a:r>
          </a:p>
        </p:txBody>
      </p:sp>
    </p:spTree>
    <p:extLst>
      <p:ext uri="{BB962C8B-B14F-4D97-AF65-F5344CB8AC3E}">
        <p14:creationId xmlns:p14="http://schemas.microsoft.com/office/powerpoint/2010/main" val="259693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341541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351962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0986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33490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429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72513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406630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57494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304798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EDDA1-D0D9-45A1-8252-4FAA079861DB}"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274085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9EDDA1-D0D9-45A1-8252-4FAA079861DB}"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371290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9EDDA1-D0D9-45A1-8252-4FAA079861DB}"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18730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EDDA1-D0D9-45A1-8252-4FAA079861DB}"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24303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EDDA1-D0D9-45A1-8252-4FAA079861DB}"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95991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9EDDA1-D0D9-45A1-8252-4FAA079861DB}"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157968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EDDA1-D0D9-45A1-8252-4FAA079861DB}"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F874D-4248-4D1C-8EF6-4328AE7B50C5}" type="slidenum">
              <a:rPr lang="en-US" smtClean="0"/>
              <a:t>‹#›</a:t>
            </a:fld>
            <a:endParaRPr lang="en-US"/>
          </a:p>
        </p:txBody>
      </p:sp>
    </p:spTree>
    <p:extLst>
      <p:ext uri="{BB962C8B-B14F-4D97-AF65-F5344CB8AC3E}">
        <p14:creationId xmlns:p14="http://schemas.microsoft.com/office/powerpoint/2010/main" val="423611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9EDDA1-D0D9-45A1-8252-4FAA079861DB}" type="datetimeFigureOut">
              <a:rPr lang="en-US" smtClean="0"/>
              <a:t>2/22/2024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AF874D-4248-4D1C-8EF6-4328AE7B50C5}" type="slidenum">
              <a:rPr lang="en-US" smtClean="0"/>
              <a:t>‹#›</a:t>
            </a:fld>
            <a:endParaRPr lang="en-US"/>
          </a:p>
        </p:txBody>
      </p:sp>
    </p:spTree>
    <p:extLst>
      <p:ext uri="{BB962C8B-B14F-4D97-AF65-F5344CB8AC3E}">
        <p14:creationId xmlns:p14="http://schemas.microsoft.com/office/powerpoint/2010/main" val="29899173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958746" y="1304973"/>
            <a:ext cx="5449320" cy="23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20000"/>
          </a:bodyPr>
          <a:lstStyle/>
          <a:p>
            <a:pPr algn="ctr">
              <a:lnSpc>
                <a:spcPct val="100000"/>
              </a:lnSpc>
            </a:pPr>
            <a:r>
              <a:rPr lang="en-US" sz="6500" b="1" spc="-1" dirty="0">
                <a:solidFill>
                  <a:schemeClr val="accent1"/>
                </a:solidFill>
                <a:latin typeface="Trebuchet MS"/>
                <a:ea typeface="DejaVu Sans"/>
              </a:rPr>
              <a:t>More on Discipleship</a:t>
            </a:r>
            <a:br>
              <a:rPr b="1" dirty="0">
                <a:solidFill>
                  <a:schemeClr val="accent1"/>
                </a:solidFill>
              </a:rPr>
            </a:br>
            <a:endParaRPr lang="en-US" sz="5400" b="1" spc="-1" dirty="0">
              <a:solidFill>
                <a:schemeClr val="accent1"/>
              </a:solidFill>
              <a:latin typeface="Arial"/>
            </a:endParaRPr>
          </a:p>
        </p:txBody>
      </p:sp>
      <p:sp>
        <p:nvSpPr>
          <p:cNvPr id="241" name="CustomShape 2"/>
          <p:cNvSpPr/>
          <p:nvPr/>
        </p:nvSpPr>
        <p:spPr>
          <a:xfrm>
            <a:off x="2603960" y="4084587"/>
            <a:ext cx="5825520" cy="189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lnSpcReduction="10000"/>
          </a:bodyPr>
          <a:lstStyle/>
          <a:p>
            <a:pPr algn="r">
              <a:spcBef>
                <a:spcPts val="1001"/>
              </a:spcBef>
            </a:pPr>
            <a:r>
              <a:rPr lang="en-US" b="1" spc="-1" dirty="0">
                <a:solidFill>
                  <a:srgbClr val="000000"/>
                </a:solidFill>
                <a:latin typeface="Trebuchet MS"/>
                <a:ea typeface="DejaVu Sans"/>
              </a:rPr>
              <a:t>Session 6: The Book Colossians</a:t>
            </a:r>
            <a:endParaRPr lang="en-US" spc="-1" dirty="0">
              <a:latin typeface="Arial"/>
            </a:endParaRPr>
          </a:p>
          <a:p>
            <a:pPr algn="r">
              <a:spcBef>
                <a:spcPts val="1001"/>
              </a:spcBef>
            </a:pPr>
            <a:r>
              <a:rPr lang="en-US" b="1" spc="-1" dirty="0">
                <a:solidFill>
                  <a:srgbClr val="000000"/>
                </a:solidFill>
                <a:latin typeface="Trebuchet MS"/>
                <a:ea typeface="DejaVu Sans"/>
              </a:rPr>
              <a:t>By: Louie Giglio</a:t>
            </a:r>
            <a:endParaRPr lang="en-US" spc="-1" dirty="0">
              <a:latin typeface="Arial"/>
            </a:endParaRPr>
          </a:p>
          <a:p>
            <a:pPr algn="r">
              <a:spcBef>
                <a:spcPts val="1001"/>
              </a:spcBef>
            </a:pPr>
            <a:r>
              <a:rPr lang="en-US" b="1" spc="-1" dirty="0">
                <a:solidFill>
                  <a:srgbClr val="000000"/>
                </a:solidFill>
                <a:latin typeface="Trebuchet MS"/>
              </a:rPr>
              <a:t>02/22/2024</a:t>
            </a:r>
            <a:endParaRPr lang="en-US" spc="-1" dirty="0">
              <a:latin typeface="Arial"/>
            </a:endParaRPr>
          </a:p>
          <a:p>
            <a:pPr algn="r">
              <a:spcBef>
                <a:spcPts val="1001"/>
              </a:spcBef>
            </a:pPr>
            <a:r>
              <a:rPr lang="en-US" b="1" spc="-1" dirty="0">
                <a:solidFill>
                  <a:srgbClr val="000000"/>
                </a:solidFill>
                <a:latin typeface="Trebuchet MS"/>
              </a:rPr>
              <a:t>Gyro</a:t>
            </a:r>
            <a:endParaRPr lang="en-US" spc="-1" dirty="0">
              <a:latin typeface="Arial"/>
            </a:endParaRPr>
          </a:p>
          <a:p>
            <a:pPr algn="r">
              <a:spcBef>
                <a:spcPts val="1001"/>
              </a:spcBef>
            </a:pPr>
            <a:r>
              <a:rPr lang="en-US" b="1" spc="-1" dirty="0">
                <a:solidFill>
                  <a:srgbClr val="000000"/>
                </a:solidFill>
                <a:latin typeface="Trebuchet MS"/>
                <a:ea typeface="DejaVu Sans"/>
              </a:rPr>
              <a:t>Email:  sjaros@verizon.net</a:t>
            </a:r>
            <a:endParaRPr lang="en-US" spc="-1" dirty="0">
              <a:latin typeface="Arial"/>
            </a:endParaRPr>
          </a:p>
        </p:txBody>
      </p:sp>
      <p:pic>
        <p:nvPicPr>
          <p:cNvPr id="242" name="Picture 2"/>
          <p:cNvPicPr/>
          <p:nvPr/>
        </p:nvPicPr>
        <p:blipFill>
          <a:blip r:embed="rId3"/>
          <a:stretch/>
        </p:blipFill>
        <p:spPr>
          <a:xfrm>
            <a:off x="7560854" y="52933"/>
            <a:ext cx="2645280" cy="846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1E017-9728-40B2-11D6-EF2DEF66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66" y="152400"/>
            <a:ext cx="8974667" cy="6502400"/>
          </a:xfrm>
          <a:prstGeom prst="rect">
            <a:avLst/>
          </a:prstGeom>
        </p:spPr>
      </p:pic>
    </p:spTree>
    <p:extLst>
      <p:ext uri="{BB962C8B-B14F-4D97-AF65-F5344CB8AC3E}">
        <p14:creationId xmlns:p14="http://schemas.microsoft.com/office/powerpoint/2010/main" val="286401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44E4-DE90-54F8-A52E-DC693F2175C0}"/>
              </a:ext>
            </a:extLst>
          </p:cNvPr>
          <p:cNvSpPr>
            <a:spLocks noGrp="1"/>
          </p:cNvSpPr>
          <p:nvPr>
            <p:ph type="title"/>
          </p:nvPr>
        </p:nvSpPr>
        <p:spPr>
          <a:xfrm>
            <a:off x="677333" y="155574"/>
            <a:ext cx="8596668" cy="962027"/>
          </a:xfrm>
        </p:spPr>
        <p:txBody>
          <a:bodyPr>
            <a:normAutofit/>
          </a:bodyPr>
          <a:lstStyle/>
          <a:p>
            <a:r>
              <a:rPr lang="en-US" b="1" dirty="0"/>
              <a:t>Morning Glory Clouds (also Roll Clouds)</a:t>
            </a:r>
          </a:p>
        </p:txBody>
      </p:sp>
      <p:pic>
        <p:nvPicPr>
          <p:cNvPr id="5" name="Content Placeholder 4">
            <a:extLst>
              <a:ext uri="{FF2B5EF4-FFF2-40B4-BE49-F238E27FC236}">
                <a16:creationId xmlns:a16="http://schemas.microsoft.com/office/drawing/2014/main" id="{71F4E0B6-26E0-AE66-8F42-068D598C22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34" y="1117601"/>
            <a:ext cx="9431867" cy="5618692"/>
          </a:xfrm>
        </p:spPr>
      </p:pic>
    </p:spTree>
    <p:extLst>
      <p:ext uri="{BB962C8B-B14F-4D97-AF65-F5344CB8AC3E}">
        <p14:creationId xmlns:p14="http://schemas.microsoft.com/office/powerpoint/2010/main" val="48261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6EF-B21A-7C2C-B227-F24DEFEB4A7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3FE4894-A196-0298-969C-E0912D68CC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 y="186267"/>
            <a:ext cx="9431867" cy="6062133"/>
          </a:xfrm>
        </p:spPr>
      </p:pic>
    </p:spTree>
    <p:extLst>
      <p:ext uri="{BB962C8B-B14F-4D97-AF65-F5344CB8AC3E}">
        <p14:creationId xmlns:p14="http://schemas.microsoft.com/office/powerpoint/2010/main" val="328971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DF68-CBA0-BE3C-9BDD-1B61598DA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D6F5B-6C54-9248-800A-60BDC2F4E99D}"/>
              </a:ext>
            </a:extLst>
          </p:cNvPr>
          <p:cNvSpPr>
            <a:spLocks noGrp="1"/>
          </p:cNvSpPr>
          <p:nvPr>
            <p:ph type="title"/>
          </p:nvPr>
        </p:nvSpPr>
        <p:spPr>
          <a:xfrm>
            <a:off x="406750" y="1286933"/>
            <a:ext cx="8596668" cy="45719"/>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EA3C3384-696F-DBE1-0BB2-BF9467FD1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1" y="169333"/>
            <a:ext cx="9364132" cy="5994399"/>
          </a:xfrm>
        </p:spPr>
      </p:pic>
    </p:spTree>
    <p:extLst>
      <p:ext uri="{BB962C8B-B14F-4D97-AF65-F5344CB8AC3E}">
        <p14:creationId xmlns:p14="http://schemas.microsoft.com/office/powerpoint/2010/main" val="21531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BB27-4B6C-3E3F-2EDE-ED97C900E098}"/>
            </a:ext>
          </a:extLst>
        </p:cNvPr>
        <p:cNvGrpSpPr/>
        <p:nvPr/>
      </p:nvGrpSpPr>
      <p:grpSpPr>
        <a:xfrm>
          <a:off x="0" y="0"/>
          <a:ext cx="0" cy="0"/>
          <a:chOff x="0" y="0"/>
          <a:chExt cx="0" cy="0"/>
        </a:xfrm>
      </p:grpSpPr>
      <p:sp>
        <p:nvSpPr>
          <p:cNvPr id="252" name="CustomShape 1">
            <a:extLst>
              <a:ext uri="{FF2B5EF4-FFF2-40B4-BE49-F238E27FC236}">
                <a16:creationId xmlns:a16="http://schemas.microsoft.com/office/drawing/2014/main" id="{20AC9A22-5C8B-AC61-3714-79B661190982}"/>
              </a:ext>
            </a:extLst>
          </p:cNvPr>
          <p:cNvSpPr/>
          <p:nvPr/>
        </p:nvSpPr>
        <p:spPr>
          <a:xfrm>
            <a:off x="1083733" y="850860"/>
            <a:ext cx="82285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en-US" sz="6000" b="1" spc="-1" dirty="0">
              <a:solidFill>
                <a:schemeClr val="accent1"/>
              </a:solidFill>
              <a:latin typeface="Arial"/>
            </a:endParaRPr>
          </a:p>
        </p:txBody>
      </p:sp>
      <p:sp>
        <p:nvSpPr>
          <p:cNvPr id="253" name="CustomShape 2">
            <a:extLst>
              <a:ext uri="{FF2B5EF4-FFF2-40B4-BE49-F238E27FC236}">
                <a16:creationId xmlns:a16="http://schemas.microsoft.com/office/drawing/2014/main" id="{60A51A32-403F-AC64-3941-D73B58520386}"/>
              </a:ext>
            </a:extLst>
          </p:cNvPr>
          <p:cNvSpPr/>
          <p:nvPr/>
        </p:nvSpPr>
        <p:spPr>
          <a:xfrm>
            <a:off x="2073000" y="164592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p:txBody>
      </p:sp>
      <p:pic>
        <p:nvPicPr>
          <p:cNvPr id="254" name="Picture 2">
            <a:extLst>
              <a:ext uri="{FF2B5EF4-FFF2-40B4-BE49-F238E27FC236}">
                <a16:creationId xmlns:a16="http://schemas.microsoft.com/office/drawing/2014/main" id="{CAD31A6C-F2FE-BDBF-B60E-BBB2F29CA478}"/>
              </a:ext>
            </a:extLst>
          </p:cNvPr>
          <p:cNvPicPr/>
          <p:nvPr/>
        </p:nvPicPr>
        <p:blipFill>
          <a:blip r:embed="rId3"/>
          <a:stretch/>
        </p:blipFill>
        <p:spPr>
          <a:xfrm>
            <a:off x="7696200" y="92520"/>
            <a:ext cx="2645280" cy="846720"/>
          </a:xfrm>
          <a:prstGeom prst="rect">
            <a:avLst/>
          </a:prstGeom>
          <a:ln>
            <a:noFill/>
          </a:ln>
        </p:spPr>
      </p:pic>
      <p:pic>
        <p:nvPicPr>
          <p:cNvPr id="3" name="Picture 2">
            <a:extLst>
              <a:ext uri="{FF2B5EF4-FFF2-40B4-BE49-F238E27FC236}">
                <a16:creationId xmlns:a16="http://schemas.microsoft.com/office/drawing/2014/main" id="{16E45F31-83F9-E595-B968-2BD4AAB4B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6721247"/>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0A88-E742-74B5-E9C1-89CDE45A601E}"/>
              </a:ext>
            </a:extLst>
          </p:cNvPr>
          <p:cNvSpPr>
            <a:spLocks noGrp="1"/>
          </p:cNvSpPr>
          <p:nvPr>
            <p:ph type="title"/>
          </p:nvPr>
        </p:nvSpPr>
        <p:spPr>
          <a:xfrm>
            <a:off x="355599" y="703193"/>
            <a:ext cx="9228667" cy="1007073"/>
          </a:xfrm>
        </p:spPr>
        <p:txBody>
          <a:bodyPr>
            <a:normAutofit fontScale="90000"/>
          </a:bodyPr>
          <a:lstStyle/>
          <a:p>
            <a:r>
              <a:rPr lang="en-US" sz="5400" b="1" dirty="0"/>
              <a:t>Putting On Your “New Attire”</a:t>
            </a:r>
          </a:p>
        </p:txBody>
      </p:sp>
      <p:sp>
        <p:nvSpPr>
          <p:cNvPr id="3" name="Content Placeholder 2">
            <a:extLst>
              <a:ext uri="{FF2B5EF4-FFF2-40B4-BE49-F238E27FC236}">
                <a16:creationId xmlns:a16="http://schemas.microsoft.com/office/drawing/2014/main" id="{B6537116-05FA-2290-EA51-6D85AEB9849A}"/>
              </a:ext>
            </a:extLst>
          </p:cNvPr>
          <p:cNvSpPr>
            <a:spLocks noGrp="1"/>
          </p:cNvSpPr>
          <p:nvPr>
            <p:ph idx="1"/>
          </p:nvPr>
        </p:nvSpPr>
        <p:spPr>
          <a:xfrm>
            <a:off x="541867" y="1981200"/>
            <a:ext cx="8596668" cy="4639733"/>
          </a:xfrm>
        </p:spPr>
        <p:txBody>
          <a:bodyPr>
            <a:noAutofit/>
          </a:bodyPr>
          <a:lstStyle/>
          <a:p>
            <a:r>
              <a:rPr lang="en-US" sz="3200" b="1" dirty="0"/>
              <a:t>First LOVE</a:t>
            </a:r>
          </a:p>
          <a:p>
            <a:r>
              <a:rPr lang="en-US" sz="3200" b="1" dirty="0"/>
              <a:t>COMPASSION</a:t>
            </a:r>
          </a:p>
          <a:p>
            <a:r>
              <a:rPr lang="en-US" sz="3200" b="1" dirty="0"/>
              <a:t>KINDNESS</a:t>
            </a:r>
          </a:p>
          <a:p>
            <a:r>
              <a:rPr lang="en-US" sz="3200" b="1" dirty="0"/>
              <a:t>HUMILITY</a:t>
            </a:r>
          </a:p>
          <a:p>
            <a:r>
              <a:rPr lang="en-US" sz="3200" b="1" dirty="0"/>
              <a:t>GENTLENESS</a:t>
            </a:r>
          </a:p>
          <a:p>
            <a:r>
              <a:rPr lang="en-US" sz="3200" b="1" dirty="0"/>
              <a:t>PATIENCE</a:t>
            </a:r>
          </a:p>
          <a:p>
            <a:r>
              <a:rPr lang="en-US" sz="3200" b="1" dirty="0"/>
              <a:t>An must always be ready and able to FORGIVE</a:t>
            </a:r>
          </a:p>
        </p:txBody>
      </p:sp>
      <p:pic>
        <p:nvPicPr>
          <p:cNvPr id="4" name="Picture 2">
            <a:extLst>
              <a:ext uri="{FF2B5EF4-FFF2-40B4-BE49-F238E27FC236}">
                <a16:creationId xmlns:a16="http://schemas.microsoft.com/office/drawing/2014/main" id="{8ADE0C59-A220-4AC6-3039-59FC744794F8}"/>
              </a:ext>
            </a:extLst>
          </p:cNvPr>
          <p:cNvPicPr/>
          <p:nvPr/>
        </p:nvPicPr>
        <p:blipFill>
          <a:blip r:embed="rId2"/>
          <a:stretch/>
        </p:blipFill>
        <p:spPr>
          <a:xfrm>
            <a:off x="7696200" y="92520"/>
            <a:ext cx="2645280" cy="846720"/>
          </a:xfrm>
          <a:prstGeom prst="rect">
            <a:avLst/>
          </a:prstGeom>
          <a:ln>
            <a:noFill/>
          </a:ln>
        </p:spPr>
      </p:pic>
    </p:spTree>
    <p:extLst>
      <p:ext uri="{BB962C8B-B14F-4D97-AF65-F5344CB8AC3E}">
        <p14:creationId xmlns:p14="http://schemas.microsoft.com/office/powerpoint/2010/main" val="403344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075B7073-4956-93C0-7FB3-8678A3041A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E78BB526-BFC4-26BB-2A75-29266EAAD4A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2702B531-2ECF-9F62-E8D3-B04995EA9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66" y="152400"/>
            <a:ext cx="5484813"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5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BCBC-2979-1285-7A67-2D77F4C153C7}"/>
              </a:ext>
            </a:extLst>
          </p:cNvPr>
          <p:cNvSpPr>
            <a:spLocks noGrp="1"/>
          </p:cNvSpPr>
          <p:nvPr>
            <p:ph type="title"/>
          </p:nvPr>
        </p:nvSpPr>
        <p:spPr>
          <a:xfrm>
            <a:off x="220132" y="897467"/>
            <a:ext cx="9053869" cy="1320800"/>
          </a:xfrm>
        </p:spPr>
        <p:txBody>
          <a:bodyPr>
            <a:noAutofit/>
          </a:bodyPr>
          <a:lstStyle/>
          <a:p>
            <a:pPr algn="ctr"/>
            <a:r>
              <a:rPr lang="en-US" sz="4400" b="1" dirty="0"/>
              <a:t>Clothing Ourselves With Behavior Befitting of God’s People</a:t>
            </a:r>
            <a:endParaRPr lang="en-US" sz="4400" dirty="0"/>
          </a:p>
        </p:txBody>
      </p:sp>
      <p:sp>
        <p:nvSpPr>
          <p:cNvPr id="3" name="Content Placeholder 2">
            <a:extLst>
              <a:ext uri="{FF2B5EF4-FFF2-40B4-BE49-F238E27FC236}">
                <a16:creationId xmlns:a16="http://schemas.microsoft.com/office/drawing/2014/main" id="{DCAAB004-6112-CB80-7F73-089447828C46}"/>
              </a:ext>
            </a:extLst>
          </p:cNvPr>
          <p:cNvSpPr>
            <a:spLocks noGrp="1"/>
          </p:cNvSpPr>
          <p:nvPr>
            <p:ph idx="1"/>
          </p:nvPr>
        </p:nvSpPr>
        <p:spPr>
          <a:xfrm>
            <a:off x="448733" y="2702456"/>
            <a:ext cx="8596668" cy="3630611"/>
          </a:xfrm>
        </p:spPr>
        <p:txBody>
          <a:bodyPr>
            <a:normAutofit lnSpcReduction="10000"/>
          </a:bodyPr>
          <a:lstStyle/>
          <a:p>
            <a:r>
              <a:rPr lang="en-US" sz="2800" b="1" dirty="0"/>
              <a:t>Paul wants to dress us in both these ways but what do we put on first?</a:t>
            </a:r>
          </a:p>
          <a:p>
            <a:r>
              <a:rPr lang="en-US" sz="2800" b="1" dirty="0"/>
              <a:t>What happens when we put on the whole armor over an old self?</a:t>
            </a:r>
          </a:p>
          <a:p>
            <a:r>
              <a:rPr lang="en-US" sz="2800" b="1" dirty="0"/>
              <a:t>Can only a new self wear the whole armor? </a:t>
            </a:r>
          </a:p>
          <a:p>
            <a:r>
              <a:rPr lang="en-US" sz="2800" b="1" dirty="0"/>
              <a:t>Does the armor need to be worn a certain way, i.e. properly, strictly, in some order, etc.?</a:t>
            </a:r>
            <a:br>
              <a:rPr lang="en-US" sz="2800" b="1" dirty="0"/>
            </a:br>
            <a:endParaRPr lang="en-US" sz="2800" b="1" dirty="0"/>
          </a:p>
          <a:p>
            <a:endParaRPr lang="en-US" dirty="0"/>
          </a:p>
          <a:p>
            <a:endParaRPr lang="en-US" dirty="0"/>
          </a:p>
        </p:txBody>
      </p:sp>
      <p:pic>
        <p:nvPicPr>
          <p:cNvPr id="4" name="Picture 2">
            <a:extLst>
              <a:ext uri="{FF2B5EF4-FFF2-40B4-BE49-F238E27FC236}">
                <a16:creationId xmlns:a16="http://schemas.microsoft.com/office/drawing/2014/main" id="{74255A10-EE7E-A8BA-DAA1-AD7602097369}"/>
              </a:ext>
            </a:extLst>
          </p:cNvPr>
          <p:cNvPicPr/>
          <p:nvPr/>
        </p:nvPicPr>
        <p:blipFill>
          <a:blip r:embed="rId2"/>
          <a:stretch/>
        </p:blipFill>
        <p:spPr>
          <a:xfrm>
            <a:off x="7696200" y="92520"/>
            <a:ext cx="2645280" cy="846720"/>
          </a:xfrm>
          <a:prstGeom prst="rect">
            <a:avLst/>
          </a:prstGeom>
          <a:ln>
            <a:noFill/>
          </a:ln>
        </p:spPr>
      </p:pic>
    </p:spTree>
    <p:extLst>
      <p:ext uri="{BB962C8B-B14F-4D97-AF65-F5344CB8AC3E}">
        <p14:creationId xmlns:p14="http://schemas.microsoft.com/office/powerpoint/2010/main" val="217423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320800" y="686880"/>
            <a:ext cx="82285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6000" b="1" spc="-1" dirty="0">
                <a:solidFill>
                  <a:schemeClr val="accent1"/>
                </a:solidFill>
                <a:latin typeface="Trebuchet MS"/>
                <a:ea typeface="DejaVu Sans"/>
              </a:rPr>
              <a:t>Recap</a:t>
            </a:r>
            <a:endParaRPr lang="en-US" sz="6000" b="1" spc="-1" dirty="0">
              <a:solidFill>
                <a:schemeClr val="accent1"/>
              </a:solidFill>
              <a:latin typeface="Arial"/>
            </a:endParaRPr>
          </a:p>
        </p:txBody>
      </p:sp>
      <p:sp>
        <p:nvSpPr>
          <p:cNvPr id="244" name="CustomShape 2"/>
          <p:cNvSpPr/>
          <p:nvPr/>
        </p:nvSpPr>
        <p:spPr>
          <a:xfrm>
            <a:off x="2057520" y="1533600"/>
            <a:ext cx="8228520" cy="517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7240">
              <a:spcBef>
                <a:spcPts val="1001"/>
              </a:spcBef>
            </a:pPr>
            <a:endParaRPr lang="en-US" spc="-1" dirty="0">
              <a:latin typeface="Arial"/>
            </a:endParaRPr>
          </a:p>
          <a:p>
            <a:pPr marL="57240">
              <a:spcBef>
                <a:spcPts val="1001"/>
              </a:spcBef>
            </a:pPr>
            <a:r>
              <a:rPr lang="en-US" b="1" spc="-1" dirty="0">
                <a:solidFill>
                  <a:srgbClr val="404040"/>
                </a:solidFill>
                <a:latin typeface="Trebuchet MS"/>
                <a:ea typeface="DejaVu Sans"/>
              </a:rPr>
              <a:t>Session 1 – Col 1:1 -14                  George Murphy</a:t>
            </a:r>
            <a:endParaRPr lang="en-US" spc="-1" dirty="0">
              <a:latin typeface="Arial"/>
            </a:endParaRPr>
          </a:p>
          <a:p>
            <a:pPr marL="57240">
              <a:spcBef>
                <a:spcPts val="1001"/>
              </a:spcBef>
            </a:pPr>
            <a:r>
              <a:rPr lang="en-US" b="1" spc="-1" dirty="0">
                <a:solidFill>
                  <a:srgbClr val="404040"/>
                </a:solidFill>
                <a:latin typeface="Trebuchet MS"/>
                <a:ea typeface="DejaVu Sans"/>
              </a:rPr>
              <a:t>Session 2 – Col 1:15 -23        		David Pond</a:t>
            </a:r>
            <a:endParaRPr lang="en-US" spc="-1" dirty="0">
              <a:latin typeface="Arial"/>
            </a:endParaRPr>
          </a:p>
          <a:p>
            <a:pPr marL="57240">
              <a:spcBef>
                <a:spcPts val="1001"/>
              </a:spcBef>
            </a:pPr>
            <a:r>
              <a:rPr lang="en-US" b="1" spc="-1" dirty="0">
                <a:solidFill>
                  <a:srgbClr val="404040"/>
                </a:solidFill>
                <a:latin typeface="Trebuchet MS"/>
                <a:ea typeface="DejaVu Sans"/>
              </a:rPr>
              <a:t>Session 3 – Col 1:24 –29 			Jim Prock</a:t>
            </a:r>
          </a:p>
          <a:p>
            <a:pPr marL="57240">
              <a:spcBef>
                <a:spcPts val="1001"/>
              </a:spcBef>
            </a:pPr>
            <a:r>
              <a:rPr lang="en-US" b="1" spc="-1" dirty="0">
                <a:solidFill>
                  <a:srgbClr val="404040"/>
                </a:solidFill>
                <a:latin typeface="Trebuchet MS"/>
                <a:ea typeface="DejaVu Sans"/>
              </a:rPr>
              <a:t>                  Col 2:1-5	 </a:t>
            </a:r>
          </a:p>
          <a:p>
            <a:pPr marL="57240">
              <a:spcBef>
                <a:spcPts val="1001"/>
              </a:spcBef>
            </a:pPr>
            <a:r>
              <a:rPr lang="en-US" b="1" spc="-1" dirty="0">
                <a:solidFill>
                  <a:srgbClr val="404040"/>
                </a:solidFill>
                <a:latin typeface="Trebuchet MS"/>
                <a:ea typeface="DejaVu Sans"/>
              </a:rPr>
              <a:t>Session 4 – Col 2:6-15			Pastor Angel</a:t>
            </a:r>
          </a:p>
          <a:p>
            <a:pPr marL="57240">
              <a:spcBef>
                <a:spcPts val="1001"/>
              </a:spcBef>
            </a:pPr>
            <a:r>
              <a:rPr lang="en-US" b="1" spc="-1" dirty="0">
                <a:solidFill>
                  <a:srgbClr val="404040"/>
                </a:solidFill>
                <a:latin typeface="Trebuchet MS"/>
                <a:ea typeface="DejaVu Sans"/>
              </a:rPr>
              <a:t>Session 5 – Col 2:16-23			Carl Madsen</a:t>
            </a:r>
          </a:p>
          <a:p>
            <a:pPr marL="57240">
              <a:spcBef>
                <a:spcPts val="1001"/>
              </a:spcBef>
            </a:pPr>
            <a:r>
              <a:rPr lang="en-US" b="1" spc="-1" dirty="0">
                <a:solidFill>
                  <a:srgbClr val="404040"/>
                </a:solidFill>
                <a:latin typeface="Trebuchet MS"/>
                <a:ea typeface="DejaVu Sans"/>
              </a:rPr>
              <a:t>Session 6 – Col 3:1-17			Steve (gyro)	</a:t>
            </a:r>
            <a:endParaRPr lang="en-US" spc="-1" dirty="0">
              <a:latin typeface="Arial"/>
            </a:endParaRPr>
          </a:p>
          <a:p>
            <a:pPr marL="57240">
              <a:spcBef>
                <a:spcPts val="1001"/>
              </a:spcBef>
            </a:pPr>
            <a:endParaRPr lang="en-US" spc="-1" dirty="0">
              <a:latin typeface="Arial"/>
            </a:endParaRPr>
          </a:p>
          <a:p>
            <a:pPr marL="57240">
              <a:spcBef>
                <a:spcPts val="1001"/>
              </a:spcBef>
            </a:pPr>
            <a:r>
              <a:rPr lang="en-US" b="1" spc="-1" dirty="0">
                <a:solidFill>
                  <a:srgbClr val="404040"/>
                </a:solidFill>
                <a:latin typeface="Trebuchet MS"/>
                <a:ea typeface="DejaVu Sans"/>
              </a:rPr>
              <a:t>Next Week:</a:t>
            </a:r>
            <a:endParaRPr lang="en-US" spc="-1" dirty="0">
              <a:latin typeface="Arial"/>
            </a:endParaRPr>
          </a:p>
          <a:p>
            <a:pPr marL="57240">
              <a:spcBef>
                <a:spcPts val="1001"/>
              </a:spcBef>
            </a:pPr>
            <a:r>
              <a:rPr lang="en-US" b="1" spc="-1" dirty="0">
                <a:solidFill>
                  <a:srgbClr val="404040"/>
                </a:solidFill>
                <a:latin typeface="Trebuchet MS"/>
                <a:ea typeface="DejaVu Sans"/>
              </a:rPr>
              <a:t>Session 7                                   	Michael St. Clair</a:t>
            </a:r>
          </a:p>
          <a:p>
            <a:pPr marL="57240">
              <a:spcBef>
                <a:spcPts val="1001"/>
              </a:spcBef>
            </a:pPr>
            <a:r>
              <a:rPr lang="en-US" b="1" spc="-1" dirty="0">
                <a:solidFill>
                  <a:srgbClr val="404040"/>
                </a:solidFill>
                <a:latin typeface="Trebuchet MS"/>
                <a:ea typeface="DejaVu Sans"/>
              </a:rPr>
              <a:t>Session 8						George Murphy</a:t>
            </a: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p:txBody>
      </p:sp>
      <p:pic>
        <p:nvPicPr>
          <p:cNvPr id="245" name="Picture 2"/>
          <p:cNvPicPr/>
          <p:nvPr/>
        </p:nvPicPr>
        <p:blipFill>
          <a:blip r:embed="rId3"/>
          <a:stretch/>
        </p:blipFill>
        <p:spPr>
          <a:xfrm>
            <a:off x="7696200" y="152280"/>
            <a:ext cx="2645280" cy="84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xmlns:p15="http://schemas.microsoft.com/office/powerpoint/2012/main">
      <p:transition spd="slow">
        <p:wheel spokes="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B7C9-6681-3A80-60ED-A027C33EE701}"/>
              </a:ext>
            </a:extLst>
          </p:cNvPr>
          <p:cNvSpPr>
            <a:spLocks noGrp="1"/>
          </p:cNvSpPr>
          <p:nvPr>
            <p:ph type="title"/>
          </p:nvPr>
        </p:nvSpPr>
        <p:spPr/>
        <p:txBody>
          <a:bodyPr>
            <a:normAutofit/>
          </a:bodyPr>
          <a:lstStyle/>
          <a:p>
            <a:pPr algn="ctr"/>
            <a:r>
              <a:rPr lang="en-US" sz="6000" b="1" dirty="0"/>
              <a:t>Session Big Idea</a:t>
            </a:r>
          </a:p>
        </p:txBody>
      </p:sp>
      <p:sp>
        <p:nvSpPr>
          <p:cNvPr id="3" name="Content Placeholder 2">
            <a:extLst>
              <a:ext uri="{FF2B5EF4-FFF2-40B4-BE49-F238E27FC236}">
                <a16:creationId xmlns:a16="http://schemas.microsoft.com/office/drawing/2014/main" id="{6F0DBC22-228F-06C9-3B38-F4E9296D61F3}"/>
              </a:ext>
            </a:extLst>
          </p:cNvPr>
          <p:cNvSpPr>
            <a:spLocks noGrp="1"/>
          </p:cNvSpPr>
          <p:nvPr>
            <p:ph idx="1"/>
          </p:nvPr>
        </p:nvSpPr>
        <p:spPr/>
        <p:txBody>
          <a:bodyPr>
            <a:normAutofit/>
          </a:bodyPr>
          <a:lstStyle/>
          <a:p>
            <a:r>
              <a:rPr lang="en-US" sz="3600" dirty="0"/>
              <a:t>Since we are alive in Christ, we can take off the old self and put on the new self, which affects our mindset, our actions toward each other, and how we engage in corporate worship.</a:t>
            </a:r>
          </a:p>
        </p:txBody>
      </p:sp>
      <p:pic>
        <p:nvPicPr>
          <p:cNvPr id="4" name="Picture 2">
            <a:extLst>
              <a:ext uri="{FF2B5EF4-FFF2-40B4-BE49-F238E27FC236}">
                <a16:creationId xmlns:a16="http://schemas.microsoft.com/office/drawing/2014/main" id="{15BF70E3-E251-2943-3B2C-82030982D114}"/>
              </a:ext>
            </a:extLst>
          </p:cNvPr>
          <p:cNvPicPr/>
          <p:nvPr/>
        </p:nvPicPr>
        <p:blipFill>
          <a:blip r:embed="rId2"/>
          <a:stretch/>
        </p:blipFill>
        <p:spPr>
          <a:xfrm>
            <a:off x="7696200" y="92520"/>
            <a:ext cx="2645280" cy="846720"/>
          </a:xfrm>
          <a:prstGeom prst="rect">
            <a:avLst/>
          </a:prstGeom>
          <a:ln>
            <a:noFill/>
          </a:ln>
        </p:spPr>
      </p:pic>
    </p:spTree>
    <p:extLst>
      <p:ext uri="{BB962C8B-B14F-4D97-AF65-F5344CB8AC3E}">
        <p14:creationId xmlns:p14="http://schemas.microsoft.com/office/powerpoint/2010/main" val="140390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D12E-33A2-BECA-BAA4-D3BCF2F682EC}"/>
              </a:ext>
            </a:extLst>
          </p:cNvPr>
          <p:cNvSpPr>
            <a:spLocks noGrp="1"/>
          </p:cNvSpPr>
          <p:nvPr>
            <p:ph type="title"/>
          </p:nvPr>
        </p:nvSpPr>
        <p:spPr>
          <a:xfrm>
            <a:off x="293602" y="816638"/>
            <a:ext cx="9364132" cy="677333"/>
          </a:xfrm>
        </p:spPr>
        <p:txBody>
          <a:bodyPr>
            <a:normAutofit fontScale="90000"/>
          </a:bodyPr>
          <a:lstStyle/>
          <a:p>
            <a:r>
              <a:rPr lang="en-US" sz="5300" b="1" spc="-1" dirty="0"/>
              <a:t>Things to look for in this session</a:t>
            </a:r>
            <a:br>
              <a:rPr lang="en-US" sz="3600" b="1" spc="-1" dirty="0">
                <a:solidFill>
                  <a:schemeClr val="accent1"/>
                </a:solidFill>
                <a:latin typeface="Arial"/>
              </a:rPr>
            </a:br>
            <a:endParaRPr lang="en-US" dirty="0"/>
          </a:p>
        </p:txBody>
      </p:sp>
      <p:sp>
        <p:nvSpPr>
          <p:cNvPr id="3" name="Content Placeholder 2">
            <a:extLst>
              <a:ext uri="{FF2B5EF4-FFF2-40B4-BE49-F238E27FC236}">
                <a16:creationId xmlns:a16="http://schemas.microsoft.com/office/drawing/2014/main" id="{335F4BC6-34EC-E1CC-5130-E8A79163507D}"/>
              </a:ext>
            </a:extLst>
          </p:cNvPr>
          <p:cNvSpPr>
            <a:spLocks noGrp="1"/>
          </p:cNvSpPr>
          <p:nvPr>
            <p:ph idx="1"/>
          </p:nvPr>
        </p:nvSpPr>
        <p:spPr>
          <a:xfrm>
            <a:off x="677334" y="1663359"/>
            <a:ext cx="8596668" cy="4378004"/>
          </a:xfrm>
        </p:spPr>
        <p:txBody>
          <a:bodyPr>
            <a:noAutofit/>
          </a:bodyPr>
          <a:lstStyle/>
          <a:p>
            <a:r>
              <a:rPr lang="en-US" sz="3200" dirty="0"/>
              <a:t>What three words summarize this section of Colossians?</a:t>
            </a:r>
          </a:p>
          <a:p>
            <a:r>
              <a:rPr lang="en-US" sz="3200" dirty="0"/>
              <a:t>What does it mean to take off the old self and put on the new self?</a:t>
            </a:r>
          </a:p>
          <a:p>
            <a:r>
              <a:rPr lang="en-US" sz="3200" dirty="0"/>
              <a:t>How can we do all things in the name of Jesus? How does that truth apply to all areas of life?</a:t>
            </a:r>
          </a:p>
          <a:p>
            <a:r>
              <a:rPr lang="en-US" sz="3200" dirty="0"/>
              <a:t>Is there a proper order of putting on “the whole armor of God vs the new self?”</a:t>
            </a:r>
          </a:p>
        </p:txBody>
      </p:sp>
      <p:pic>
        <p:nvPicPr>
          <p:cNvPr id="4" name="Picture 2">
            <a:extLst>
              <a:ext uri="{FF2B5EF4-FFF2-40B4-BE49-F238E27FC236}">
                <a16:creationId xmlns:a16="http://schemas.microsoft.com/office/drawing/2014/main" id="{4EE96D64-494E-2093-A03D-109745C0A924}"/>
              </a:ext>
            </a:extLst>
          </p:cNvPr>
          <p:cNvPicPr/>
          <p:nvPr/>
        </p:nvPicPr>
        <p:blipFill>
          <a:blip r:embed="rId2"/>
          <a:stretch/>
        </p:blipFill>
        <p:spPr>
          <a:xfrm>
            <a:off x="7696200" y="92520"/>
            <a:ext cx="2645280" cy="846720"/>
          </a:xfrm>
          <a:prstGeom prst="rect">
            <a:avLst/>
          </a:prstGeom>
          <a:ln>
            <a:noFill/>
          </a:ln>
        </p:spPr>
      </p:pic>
    </p:spTree>
    <p:extLst>
      <p:ext uri="{BB962C8B-B14F-4D97-AF65-F5344CB8AC3E}">
        <p14:creationId xmlns:p14="http://schemas.microsoft.com/office/powerpoint/2010/main" val="394654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1083733" y="850860"/>
            <a:ext cx="82285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6000" b="1" spc="-1" dirty="0">
                <a:solidFill>
                  <a:schemeClr val="accent1"/>
                </a:solidFill>
                <a:latin typeface="Trebuchet MS"/>
                <a:ea typeface="DejaVu Sans"/>
              </a:rPr>
              <a:t>Roll the Video</a:t>
            </a:r>
            <a:endParaRPr lang="en-US" sz="6000" b="1" spc="-1" dirty="0">
              <a:solidFill>
                <a:schemeClr val="accent1"/>
              </a:solidFill>
              <a:latin typeface="Arial"/>
            </a:endParaRPr>
          </a:p>
        </p:txBody>
      </p:sp>
      <p:sp>
        <p:nvSpPr>
          <p:cNvPr id="253" name="CustomShape 2"/>
          <p:cNvSpPr/>
          <p:nvPr/>
        </p:nvSpPr>
        <p:spPr>
          <a:xfrm>
            <a:off x="2073000" y="164592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p:txBody>
      </p:sp>
      <p:pic>
        <p:nvPicPr>
          <p:cNvPr id="254" name="Picture 2"/>
          <p:cNvPicPr/>
          <p:nvPr/>
        </p:nvPicPr>
        <p:blipFill>
          <a:blip r:embed="rId3"/>
          <a:stretch/>
        </p:blipFill>
        <p:spPr>
          <a:xfrm>
            <a:off x="7696200" y="92520"/>
            <a:ext cx="2645280" cy="846720"/>
          </a:xfrm>
          <a:prstGeom prst="rect">
            <a:avLst/>
          </a:prstGeom>
          <a:ln>
            <a:noFill/>
          </a:ln>
        </p:spPr>
      </p:pic>
      <p:pic>
        <p:nvPicPr>
          <p:cNvPr id="255" name="Picture 254"/>
          <p:cNvPicPr/>
          <p:nvPr/>
        </p:nvPicPr>
        <p:blipFill>
          <a:blip r:embed="rId4"/>
          <a:stretch/>
        </p:blipFill>
        <p:spPr>
          <a:xfrm>
            <a:off x="3108320" y="2117520"/>
            <a:ext cx="3687120" cy="3687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
      <p:transition spd="slow">
        <p:fade thruBlk="tru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FDF74-B904-5015-51BC-06F9C0714C01}"/>
            </a:ext>
          </a:extLst>
        </p:cNvPr>
        <p:cNvGrpSpPr/>
        <p:nvPr/>
      </p:nvGrpSpPr>
      <p:grpSpPr>
        <a:xfrm>
          <a:off x="0" y="0"/>
          <a:ext cx="0" cy="0"/>
          <a:chOff x="0" y="0"/>
          <a:chExt cx="0" cy="0"/>
        </a:xfrm>
      </p:grpSpPr>
      <p:sp>
        <p:nvSpPr>
          <p:cNvPr id="252" name="CustomShape 1">
            <a:extLst>
              <a:ext uri="{FF2B5EF4-FFF2-40B4-BE49-F238E27FC236}">
                <a16:creationId xmlns:a16="http://schemas.microsoft.com/office/drawing/2014/main" id="{84CF3638-FA18-0A7D-93FC-C026F1531CE4}"/>
              </a:ext>
            </a:extLst>
          </p:cNvPr>
          <p:cNvSpPr/>
          <p:nvPr/>
        </p:nvSpPr>
        <p:spPr>
          <a:xfrm>
            <a:off x="186267" y="993427"/>
            <a:ext cx="9279466"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800" b="1" spc="-1" dirty="0">
                <a:solidFill>
                  <a:schemeClr val="accent1"/>
                </a:solidFill>
                <a:latin typeface="Trebuchet MS"/>
              </a:rPr>
              <a:t>You Now Have Two Residences</a:t>
            </a:r>
            <a:endParaRPr lang="en-US" sz="4800" b="1" spc="-1" dirty="0">
              <a:solidFill>
                <a:schemeClr val="accent1"/>
              </a:solidFill>
              <a:latin typeface="Arial"/>
            </a:endParaRPr>
          </a:p>
        </p:txBody>
      </p:sp>
      <p:sp>
        <p:nvSpPr>
          <p:cNvPr id="253" name="CustomShape 2">
            <a:extLst>
              <a:ext uri="{FF2B5EF4-FFF2-40B4-BE49-F238E27FC236}">
                <a16:creationId xmlns:a16="http://schemas.microsoft.com/office/drawing/2014/main" id="{ED46710C-BF8D-4285-03A6-7C30CE1F7DB7}"/>
              </a:ext>
            </a:extLst>
          </p:cNvPr>
          <p:cNvSpPr/>
          <p:nvPr/>
        </p:nvSpPr>
        <p:spPr>
          <a:xfrm>
            <a:off x="1237213" y="2216987"/>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2990" indent="-285750">
              <a:spcBef>
                <a:spcPts val="1001"/>
              </a:spcBef>
              <a:buFont typeface="Wingdings" panose="05000000000000000000" pitchFamily="2" charset="2"/>
              <a:buChar char="Ø"/>
            </a:pPr>
            <a:r>
              <a:rPr lang="en-US" sz="2800" spc="-1" dirty="0">
                <a:latin typeface="Arial"/>
              </a:rPr>
              <a:t>You have a new identity in your new reality</a:t>
            </a:r>
          </a:p>
          <a:p>
            <a:pPr marL="342990" indent="-285750">
              <a:spcBef>
                <a:spcPts val="1001"/>
              </a:spcBef>
              <a:buFont typeface="Wingdings" panose="05000000000000000000" pitchFamily="2" charset="2"/>
              <a:buChar char="Ø"/>
            </a:pPr>
            <a:r>
              <a:rPr lang="en-US" sz="2800" spc="-1" dirty="0">
                <a:latin typeface="Arial"/>
              </a:rPr>
              <a:t>You are operating in a new life</a:t>
            </a:r>
          </a:p>
          <a:p>
            <a:pPr marL="342990" indent="-285750">
              <a:spcBef>
                <a:spcPts val="1001"/>
              </a:spcBef>
              <a:buFont typeface="Wingdings" panose="05000000000000000000" pitchFamily="2" charset="2"/>
              <a:buChar char="Ø"/>
            </a:pPr>
            <a:r>
              <a:rPr lang="en-US" sz="2800" spc="-1" dirty="0">
                <a:latin typeface="Arial"/>
              </a:rPr>
              <a:t>You are living in overlapping worlds</a:t>
            </a:r>
          </a:p>
          <a:p>
            <a:pPr marL="800190" lvl="1" indent="-285750">
              <a:spcBef>
                <a:spcPts val="1001"/>
              </a:spcBef>
              <a:buFont typeface="Wingdings" panose="05000000000000000000" pitchFamily="2" charset="2"/>
              <a:buChar char="Ø"/>
            </a:pPr>
            <a:r>
              <a:rPr lang="en-US" sz="2800" spc="-1" dirty="0">
                <a:latin typeface="Arial"/>
              </a:rPr>
              <a:t>Earthly home</a:t>
            </a:r>
          </a:p>
          <a:p>
            <a:pPr marL="800190" lvl="1" indent="-285750">
              <a:spcBef>
                <a:spcPts val="1001"/>
              </a:spcBef>
              <a:buFont typeface="Wingdings" panose="05000000000000000000" pitchFamily="2" charset="2"/>
              <a:buChar char="Ø"/>
            </a:pPr>
            <a:r>
              <a:rPr lang="en-US" sz="2800" spc="-1" dirty="0">
                <a:latin typeface="Arial"/>
              </a:rPr>
              <a:t>New home in Christ</a:t>
            </a:r>
          </a:p>
          <a:p>
            <a:pPr marL="342990" indent="-285750">
              <a:spcBef>
                <a:spcPts val="1001"/>
              </a:spcBef>
              <a:buFont typeface="Wingdings" panose="05000000000000000000" pitchFamily="2" charset="2"/>
              <a:buChar char="Ø"/>
            </a:pPr>
            <a:r>
              <a:rPr lang="en-US" sz="2800" spc="-1" dirty="0">
                <a:latin typeface="Arial"/>
              </a:rPr>
              <a:t>Col 3: 4 “ When Christ who is our life appears, then you also will appear with Him in </a:t>
            </a:r>
            <a:r>
              <a:rPr lang="en-US" sz="2800" b="1" spc="-1" dirty="0">
                <a:latin typeface="Arial"/>
              </a:rPr>
              <a:t>glory</a:t>
            </a:r>
            <a:r>
              <a:rPr lang="en-US" sz="2800" spc="-1" dirty="0">
                <a:latin typeface="Arial"/>
              </a:rPr>
              <a:t>.”</a:t>
            </a:r>
          </a:p>
          <a:p>
            <a:pPr marL="342990" indent="-285750">
              <a:spcBef>
                <a:spcPts val="1001"/>
              </a:spcBef>
              <a:buFont typeface="Wingdings" panose="05000000000000000000" pitchFamily="2" charset="2"/>
              <a:buChar char="Ø"/>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p:txBody>
      </p:sp>
      <p:pic>
        <p:nvPicPr>
          <p:cNvPr id="254" name="Picture 2">
            <a:extLst>
              <a:ext uri="{FF2B5EF4-FFF2-40B4-BE49-F238E27FC236}">
                <a16:creationId xmlns:a16="http://schemas.microsoft.com/office/drawing/2014/main" id="{B8DFB09C-D3A2-5CBF-D3B2-1D4740D89A40}"/>
              </a:ext>
            </a:extLst>
          </p:cNvPr>
          <p:cNvPicPr/>
          <p:nvPr/>
        </p:nvPicPr>
        <p:blipFill>
          <a:blip r:embed="rId3"/>
          <a:stretch/>
        </p:blipFill>
        <p:spPr>
          <a:xfrm>
            <a:off x="7696200" y="92520"/>
            <a:ext cx="2645280" cy="846720"/>
          </a:xfrm>
          <a:prstGeom prst="rect">
            <a:avLst/>
          </a:prstGeom>
          <a:ln>
            <a:noFill/>
          </a:ln>
        </p:spPr>
      </p:pic>
    </p:spTree>
    <p:extLst>
      <p:ext uri="{BB962C8B-B14F-4D97-AF65-F5344CB8AC3E}">
        <p14:creationId xmlns:p14="http://schemas.microsoft.com/office/powerpoint/2010/main" val="379104157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9385F-2DAD-AE77-C821-AE5AB0960896}"/>
            </a:ext>
          </a:extLst>
        </p:cNvPr>
        <p:cNvGrpSpPr/>
        <p:nvPr/>
      </p:nvGrpSpPr>
      <p:grpSpPr>
        <a:xfrm>
          <a:off x="0" y="0"/>
          <a:ext cx="0" cy="0"/>
          <a:chOff x="0" y="0"/>
          <a:chExt cx="0" cy="0"/>
        </a:xfrm>
      </p:grpSpPr>
      <p:sp>
        <p:nvSpPr>
          <p:cNvPr id="252" name="CustomShape 1">
            <a:extLst>
              <a:ext uri="{FF2B5EF4-FFF2-40B4-BE49-F238E27FC236}">
                <a16:creationId xmlns:a16="http://schemas.microsoft.com/office/drawing/2014/main" id="{D5D5494E-3FE5-135C-8327-DBB3E3B28047}"/>
              </a:ext>
            </a:extLst>
          </p:cNvPr>
          <p:cNvSpPr/>
          <p:nvPr/>
        </p:nvSpPr>
        <p:spPr>
          <a:xfrm>
            <a:off x="491067" y="939240"/>
            <a:ext cx="9177866"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6000" b="1" spc="-1" dirty="0">
                <a:solidFill>
                  <a:schemeClr val="accent1"/>
                </a:solidFill>
                <a:latin typeface="Trebuchet MS"/>
              </a:rPr>
              <a:t>How is “Glory” Defined?</a:t>
            </a:r>
            <a:endParaRPr lang="en-US" sz="6000" b="1" spc="-1" dirty="0">
              <a:solidFill>
                <a:schemeClr val="accent1"/>
              </a:solidFill>
              <a:latin typeface="Arial"/>
            </a:endParaRPr>
          </a:p>
        </p:txBody>
      </p:sp>
      <p:sp>
        <p:nvSpPr>
          <p:cNvPr id="253" name="CustomShape 2">
            <a:extLst>
              <a:ext uri="{FF2B5EF4-FFF2-40B4-BE49-F238E27FC236}">
                <a16:creationId xmlns:a16="http://schemas.microsoft.com/office/drawing/2014/main" id="{53066A91-2635-429E-AC91-CB7A98B0A676}"/>
              </a:ext>
            </a:extLst>
          </p:cNvPr>
          <p:cNvSpPr/>
          <p:nvPr/>
        </p:nvSpPr>
        <p:spPr>
          <a:xfrm>
            <a:off x="-1546987" y="2113440"/>
            <a:ext cx="112159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086190" lvl="6" indent="-285750">
              <a:spcBef>
                <a:spcPts val="1001"/>
              </a:spcBef>
              <a:buFont typeface="Wingdings" panose="05000000000000000000" pitchFamily="2" charset="2"/>
              <a:buChar char="Ø"/>
            </a:pPr>
            <a:r>
              <a:rPr lang="en-US" sz="2400" spc="-1" dirty="0">
                <a:latin typeface="Arial"/>
              </a:rPr>
              <a:t>Glory = Noun </a:t>
            </a:r>
          </a:p>
          <a:p>
            <a:pPr marL="3543390" lvl="7" indent="-285750">
              <a:spcBef>
                <a:spcPts val="1001"/>
              </a:spcBef>
              <a:buFont typeface="Wingdings" panose="05000000000000000000" pitchFamily="2" charset="2"/>
              <a:buChar char="Ø"/>
            </a:pPr>
            <a:r>
              <a:rPr lang="en-US" sz="2400" spc="-1" dirty="0">
                <a:latin typeface="Arial"/>
              </a:rPr>
              <a:t>Praise, honor, magnificence</a:t>
            </a:r>
          </a:p>
          <a:p>
            <a:pPr marL="3543390" lvl="7" indent="-285750">
              <a:spcBef>
                <a:spcPts val="1001"/>
              </a:spcBef>
              <a:buFont typeface="Wingdings" panose="05000000000000000000" pitchFamily="2" charset="2"/>
              <a:buChar char="Ø"/>
            </a:pPr>
            <a:r>
              <a:rPr lang="en-US" sz="2400" spc="-1" dirty="0">
                <a:latin typeface="Arial"/>
              </a:rPr>
              <a:t>Renown – a distinguished asset</a:t>
            </a:r>
          </a:p>
          <a:p>
            <a:pPr marL="3543390" lvl="7" indent="-285750">
              <a:spcBef>
                <a:spcPts val="1001"/>
              </a:spcBef>
              <a:buFont typeface="Wingdings" panose="05000000000000000000" pitchFamily="2" charset="2"/>
              <a:buChar char="Ø"/>
            </a:pPr>
            <a:r>
              <a:rPr lang="en-US" sz="2400" spc="-1" dirty="0">
                <a:latin typeface="Arial"/>
              </a:rPr>
              <a:t>A state of great gratification or exaltation</a:t>
            </a:r>
          </a:p>
          <a:p>
            <a:pPr marL="3543390" lvl="7" indent="-285750">
              <a:spcBef>
                <a:spcPts val="1001"/>
              </a:spcBef>
              <a:buFont typeface="Wingdings" panose="05000000000000000000" pitchFamily="2" charset="2"/>
              <a:buChar char="Ø"/>
            </a:pPr>
            <a:r>
              <a:rPr lang="en-US" sz="2400" spc="-1" dirty="0">
                <a:latin typeface="Arial"/>
              </a:rPr>
              <a:t>Great beauty and splendor</a:t>
            </a:r>
          </a:p>
          <a:p>
            <a:pPr marL="4000590" lvl="8" indent="-285750">
              <a:spcBef>
                <a:spcPts val="1001"/>
              </a:spcBef>
              <a:buFont typeface="Wingdings" panose="05000000000000000000" pitchFamily="2" charset="2"/>
              <a:buChar char="Ø"/>
            </a:pPr>
            <a:r>
              <a:rPr lang="en-US" sz="2400" spc="-1" dirty="0">
                <a:latin typeface="Arial"/>
              </a:rPr>
              <a:t>“The </a:t>
            </a:r>
            <a:r>
              <a:rPr lang="en-US" sz="2400" i="1" spc="-1" dirty="0">
                <a:latin typeface="Arial"/>
              </a:rPr>
              <a:t>glory</a:t>
            </a:r>
            <a:r>
              <a:rPr lang="en-US" sz="2400" spc="-1" dirty="0">
                <a:latin typeface="Arial"/>
              </a:rPr>
              <a:t> that was Greece, the </a:t>
            </a:r>
            <a:r>
              <a:rPr lang="en-US" sz="2400" i="1" spc="-1" dirty="0">
                <a:latin typeface="Arial"/>
              </a:rPr>
              <a:t>grandeur</a:t>
            </a:r>
            <a:r>
              <a:rPr lang="en-US" sz="2400" spc="-1" dirty="0">
                <a:latin typeface="Arial"/>
              </a:rPr>
              <a:t> that was Rome.”  E. A. Poe</a:t>
            </a:r>
          </a:p>
          <a:p>
            <a:pPr marL="3543390" lvl="7" indent="-285750">
              <a:spcBef>
                <a:spcPts val="1001"/>
              </a:spcBef>
              <a:buFont typeface="Wingdings" panose="05000000000000000000" pitchFamily="2" charset="2"/>
              <a:buChar char="Ø"/>
            </a:pPr>
            <a:r>
              <a:rPr lang="en-US" sz="2400" spc="-1" dirty="0">
                <a:latin typeface="Arial"/>
              </a:rPr>
              <a:t>A ring or spot of light</a:t>
            </a:r>
          </a:p>
          <a:p>
            <a:pPr marL="4000590" lvl="8" indent="-285750">
              <a:spcBef>
                <a:spcPts val="1001"/>
              </a:spcBef>
              <a:buFont typeface="Wingdings" panose="05000000000000000000" pitchFamily="2" charset="2"/>
              <a:buChar char="Ø"/>
            </a:pPr>
            <a:r>
              <a:rPr lang="en-US" sz="2400" spc="-1" dirty="0">
                <a:latin typeface="Arial"/>
              </a:rPr>
              <a:t>A halo appearing around the shadow of an object</a:t>
            </a:r>
          </a:p>
          <a:p>
            <a:pPr marL="3543390" lvl="7" indent="-285750">
              <a:spcBef>
                <a:spcPts val="1001"/>
              </a:spcBef>
              <a:buFont typeface="Wingdings" panose="05000000000000000000" pitchFamily="2" charset="2"/>
              <a:buChar char="Ø"/>
            </a:pPr>
            <a:endParaRPr lang="en-US" sz="2400" spc="-1" dirty="0">
              <a:latin typeface="Arial"/>
            </a:endParaRPr>
          </a:p>
          <a:p>
            <a:pPr marL="3543390" lvl="7" indent="-285750">
              <a:spcBef>
                <a:spcPts val="1001"/>
              </a:spcBef>
              <a:buFont typeface="Wingdings" panose="05000000000000000000" pitchFamily="2" charset="2"/>
              <a:buChar char="Ø"/>
            </a:pPr>
            <a:endParaRPr lang="en-US" sz="2400"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p:txBody>
      </p:sp>
      <p:pic>
        <p:nvPicPr>
          <p:cNvPr id="254" name="Picture 2">
            <a:extLst>
              <a:ext uri="{FF2B5EF4-FFF2-40B4-BE49-F238E27FC236}">
                <a16:creationId xmlns:a16="http://schemas.microsoft.com/office/drawing/2014/main" id="{09152968-CDCD-6BA7-7417-33BEB726F618}"/>
              </a:ext>
            </a:extLst>
          </p:cNvPr>
          <p:cNvPicPr/>
          <p:nvPr/>
        </p:nvPicPr>
        <p:blipFill>
          <a:blip r:embed="rId3"/>
          <a:stretch/>
        </p:blipFill>
        <p:spPr>
          <a:xfrm>
            <a:off x="7696200" y="92520"/>
            <a:ext cx="2645280" cy="846720"/>
          </a:xfrm>
          <a:prstGeom prst="rect">
            <a:avLst/>
          </a:prstGeom>
          <a:ln>
            <a:noFill/>
          </a:ln>
        </p:spPr>
      </p:pic>
    </p:spTree>
    <p:extLst>
      <p:ext uri="{BB962C8B-B14F-4D97-AF65-F5344CB8AC3E}">
        <p14:creationId xmlns:p14="http://schemas.microsoft.com/office/powerpoint/2010/main" val="243162496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65B2-76F9-71DF-830C-62447D4DE0E7}"/>
            </a:ext>
          </a:extLst>
        </p:cNvPr>
        <p:cNvGrpSpPr/>
        <p:nvPr/>
      </p:nvGrpSpPr>
      <p:grpSpPr>
        <a:xfrm>
          <a:off x="0" y="0"/>
          <a:ext cx="0" cy="0"/>
          <a:chOff x="0" y="0"/>
          <a:chExt cx="0" cy="0"/>
        </a:xfrm>
      </p:grpSpPr>
      <p:sp>
        <p:nvSpPr>
          <p:cNvPr id="252" name="CustomShape 1">
            <a:extLst>
              <a:ext uri="{FF2B5EF4-FFF2-40B4-BE49-F238E27FC236}">
                <a16:creationId xmlns:a16="http://schemas.microsoft.com/office/drawing/2014/main" id="{4F8CE4D1-74EF-0312-EFDB-AB297F58E72D}"/>
              </a:ext>
            </a:extLst>
          </p:cNvPr>
          <p:cNvSpPr/>
          <p:nvPr/>
        </p:nvSpPr>
        <p:spPr>
          <a:xfrm>
            <a:off x="238145" y="1645920"/>
            <a:ext cx="9583188" cy="22611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6000" b="1" spc="-1" dirty="0">
                <a:solidFill>
                  <a:schemeClr val="accent1"/>
                </a:solidFill>
                <a:latin typeface="Trebuchet MS"/>
              </a:rPr>
              <a:t>Other Earthly Images of God’s Glory</a:t>
            </a:r>
          </a:p>
          <a:p>
            <a:pPr algn="ctr">
              <a:lnSpc>
                <a:spcPct val="100000"/>
              </a:lnSpc>
            </a:pPr>
            <a:endParaRPr lang="en-US" sz="4800" b="1" spc="-1" dirty="0">
              <a:solidFill>
                <a:schemeClr val="accent1"/>
              </a:solidFill>
              <a:latin typeface="Arial"/>
            </a:endParaRPr>
          </a:p>
        </p:txBody>
      </p:sp>
      <p:sp>
        <p:nvSpPr>
          <p:cNvPr id="253" name="CustomShape 2">
            <a:extLst>
              <a:ext uri="{FF2B5EF4-FFF2-40B4-BE49-F238E27FC236}">
                <a16:creationId xmlns:a16="http://schemas.microsoft.com/office/drawing/2014/main" id="{E619EF0E-2389-088E-03EB-3B0769A18240}"/>
              </a:ext>
            </a:extLst>
          </p:cNvPr>
          <p:cNvSpPr/>
          <p:nvPr/>
        </p:nvSpPr>
        <p:spPr>
          <a:xfrm>
            <a:off x="2073000" y="164592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spcBef>
                <a:spcPts val="1001"/>
              </a:spcBef>
            </a:pPr>
            <a:endParaRPr lang="en-US" spc="-1" dirty="0">
              <a:latin typeface="Arial"/>
            </a:endParaRPr>
          </a:p>
          <a:p>
            <a:pPr marL="57240"/>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a:p>
            <a:pPr marL="457200">
              <a:spcBef>
                <a:spcPts val="1001"/>
              </a:spcBef>
            </a:pPr>
            <a:endParaRPr lang="en-US" spc="-1" dirty="0">
              <a:latin typeface="Arial"/>
            </a:endParaRPr>
          </a:p>
        </p:txBody>
      </p:sp>
      <p:pic>
        <p:nvPicPr>
          <p:cNvPr id="254" name="Picture 2">
            <a:extLst>
              <a:ext uri="{FF2B5EF4-FFF2-40B4-BE49-F238E27FC236}">
                <a16:creationId xmlns:a16="http://schemas.microsoft.com/office/drawing/2014/main" id="{0D383DB5-FA89-8DA9-EEA6-AEE57EF31CA2}"/>
              </a:ext>
            </a:extLst>
          </p:cNvPr>
          <p:cNvPicPr/>
          <p:nvPr/>
        </p:nvPicPr>
        <p:blipFill>
          <a:blip r:embed="rId3"/>
          <a:stretch/>
        </p:blipFill>
        <p:spPr>
          <a:xfrm>
            <a:off x="7696200" y="92520"/>
            <a:ext cx="2645280" cy="846720"/>
          </a:xfrm>
          <a:prstGeom prst="rect">
            <a:avLst/>
          </a:prstGeom>
          <a:ln>
            <a:noFill/>
          </a:ln>
        </p:spPr>
      </p:pic>
    </p:spTree>
    <p:extLst>
      <p:ext uri="{BB962C8B-B14F-4D97-AF65-F5344CB8AC3E}">
        <p14:creationId xmlns:p14="http://schemas.microsoft.com/office/powerpoint/2010/main" val="309538308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EE6F-795C-4250-92F0-87246635A37F}"/>
            </a:ext>
          </a:extLst>
        </p:cNvPr>
        <p:cNvGrpSpPr/>
        <p:nvPr/>
      </p:nvGrpSpPr>
      <p:grpSpPr>
        <a:xfrm>
          <a:off x="0" y="0"/>
          <a:ext cx="0" cy="0"/>
          <a:chOff x="0" y="0"/>
          <a:chExt cx="0" cy="0"/>
        </a:xfrm>
      </p:grpSpPr>
      <p:sp>
        <p:nvSpPr>
          <p:cNvPr id="252" name="CustomShape 1">
            <a:extLst>
              <a:ext uri="{FF2B5EF4-FFF2-40B4-BE49-F238E27FC236}">
                <a16:creationId xmlns:a16="http://schemas.microsoft.com/office/drawing/2014/main" id="{1B82FF70-537A-D929-0CEE-FBC003B4309C}"/>
              </a:ext>
            </a:extLst>
          </p:cNvPr>
          <p:cNvSpPr/>
          <p:nvPr/>
        </p:nvSpPr>
        <p:spPr>
          <a:xfrm>
            <a:off x="575733" y="732600"/>
            <a:ext cx="82285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6000" b="1" spc="-1" dirty="0">
                <a:solidFill>
                  <a:schemeClr val="accent1"/>
                </a:solidFill>
                <a:latin typeface="Trebuchet MS"/>
                <a:ea typeface="DejaVu Sans"/>
              </a:rPr>
              <a:t>Morning Glory Flowers</a:t>
            </a:r>
            <a:endParaRPr lang="en-US" sz="6000" b="1" spc="-1" dirty="0">
              <a:solidFill>
                <a:schemeClr val="accent1"/>
              </a:solidFill>
              <a:latin typeface="Arial"/>
            </a:endParaRPr>
          </a:p>
        </p:txBody>
      </p:sp>
      <p:sp>
        <p:nvSpPr>
          <p:cNvPr id="253" name="CustomShape 2">
            <a:extLst>
              <a:ext uri="{FF2B5EF4-FFF2-40B4-BE49-F238E27FC236}">
                <a16:creationId xmlns:a16="http://schemas.microsoft.com/office/drawing/2014/main" id="{7A741BF0-3865-BA08-82AE-93A0EFED75DD}"/>
              </a:ext>
            </a:extLst>
          </p:cNvPr>
          <p:cNvSpPr/>
          <p:nvPr/>
        </p:nvSpPr>
        <p:spPr>
          <a:xfrm>
            <a:off x="2073000" y="164592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spcBef>
                <a:spcPts val="1001"/>
              </a:spcBef>
            </a:pPr>
            <a:endParaRPr lang="en-US" spc="-1">
              <a:latin typeface="Arial"/>
            </a:endParaRPr>
          </a:p>
          <a:p>
            <a:pPr marL="57240"/>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a:p>
            <a:pPr marL="457200">
              <a:spcBef>
                <a:spcPts val="1001"/>
              </a:spcBef>
            </a:pPr>
            <a:endParaRPr lang="en-US" spc="-1">
              <a:latin typeface="Arial"/>
            </a:endParaRPr>
          </a:p>
        </p:txBody>
      </p:sp>
      <p:pic>
        <p:nvPicPr>
          <p:cNvPr id="254" name="Picture 2">
            <a:extLst>
              <a:ext uri="{FF2B5EF4-FFF2-40B4-BE49-F238E27FC236}">
                <a16:creationId xmlns:a16="http://schemas.microsoft.com/office/drawing/2014/main" id="{301B16ED-7561-4C22-8D61-F016AE351705}"/>
              </a:ext>
            </a:extLst>
          </p:cNvPr>
          <p:cNvPicPr/>
          <p:nvPr/>
        </p:nvPicPr>
        <p:blipFill>
          <a:blip r:embed="rId3"/>
          <a:stretch/>
        </p:blipFill>
        <p:spPr>
          <a:xfrm>
            <a:off x="7696200" y="92520"/>
            <a:ext cx="2645280" cy="846720"/>
          </a:xfrm>
          <a:prstGeom prst="rect">
            <a:avLst/>
          </a:prstGeom>
          <a:ln>
            <a:noFill/>
          </a:ln>
        </p:spPr>
      </p:pic>
      <p:pic>
        <p:nvPicPr>
          <p:cNvPr id="3" name="Picture 2">
            <a:extLst>
              <a:ext uri="{FF2B5EF4-FFF2-40B4-BE49-F238E27FC236}">
                <a16:creationId xmlns:a16="http://schemas.microsoft.com/office/drawing/2014/main" id="{9886DC22-F66E-AD96-EEE0-84C3880D8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852560"/>
            <a:ext cx="6824133" cy="5005440"/>
          </a:xfrm>
          <a:prstGeom prst="rect">
            <a:avLst/>
          </a:prstGeom>
        </p:spPr>
      </p:pic>
    </p:spTree>
    <p:extLst>
      <p:ext uri="{BB962C8B-B14F-4D97-AF65-F5344CB8AC3E}">
        <p14:creationId xmlns:p14="http://schemas.microsoft.com/office/powerpoint/2010/main" val="210205000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1629</TotalTime>
  <Words>665</Words>
  <Application>Microsoft Office PowerPoint</Application>
  <PresentationFormat>Widescreen</PresentationFormat>
  <Paragraphs>164</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Trebuchet MS</vt:lpstr>
      <vt:lpstr>Wingdings</vt:lpstr>
      <vt:lpstr>Wingdings 3</vt:lpstr>
      <vt:lpstr>Facet</vt:lpstr>
      <vt:lpstr>PowerPoint Presentation</vt:lpstr>
      <vt:lpstr>PowerPoint Presentation</vt:lpstr>
      <vt:lpstr>Session Big Idea</vt:lpstr>
      <vt:lpstr>Things to look for in this session </vt:lpstr>
      <vt:lpstr>PowerPoint Presentation</vt:lpstr>
      <vt:lpstr>PowerPoint Presentation</vt:lpstr>
      <vt:lpstr>PowerPoint Presentation</vt:lpstr>
      <vt:lpstr>PowerPoint Presentation</vt:lpstr>
      <vt:lpstr>PowerPoint Presentation</vt:lpstr>
      <vt:lpstr>PowerPoint Presentation</vt:lpstr>
      <vt:lpstr>Morning Glory Clouds (also Roll Clouds)</vt:lpstr>
      <vt:lpstr>PowerPoint Presentation</vt:lpstr>
      <vt:lpstr>PowerPoint Presentation</vt:lpstr>
      <vt:lpstr>PowerPoint Presentation</vt:lpstr>
      <vt:lpstr>Putting On Your “New Attire”</vt:lpstr>
      <vt:lpstr>PowerPoint Presentation</vt:lpstr>
      <vt:lpstr>Clothing Ourselves With Behavior Befitting of God’s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Jaros</dc:creator>
  <cp:lastModifiedBy>Larry Hilton Ph.D</cp:lastModifiedBy>
  <cp:revision>2</cp:revision>
  <dcterms:created xsi:type="dcterms:W3CDTF">2024-02-17T22:46:59Z</dcterms:created>
  <dcterms:modified xsi:type="dcterms:W3CDTF">2024-02-22T23:02:14Z</dcterms:modified>
</cp:coreProperties>
</file>