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6" r:id="rId2"/>
    <p:sldId id="259" r:id="rId3"/>
    <p:sldId id="268" r:id="rId4"/>
    <p:sldId id="269" r:id="rId5"/>
    <p:sldId id="270" r:id="rId6"/>
    <p:sldId id="271" r:id="rId7"/>
    <p:sldId id="272" r:id="rId8"/>
    <p:sldId id="274" r:id="rId9"/>
    <p:sldId id="275" r:id="rId10"/>
    <p:sldId id="276" r:id="rId11"/>
    <p:sldId id="277" r:id="rId12"/>
    <p:sldId id="278" r:id="rId13"/>
    <p:sldId id="273" r:id="rId14"/>
    <p:sldId id="280" r:id="rId15"/>
    <p:sldId id="281" r:id="rId16"/>
    <p:sldId id="279" r:id="rId17"/>
    <p:sldId id="282" r:id="rId18"/>
    <p:sldId id="267" r:id="rId19"/>
    <p:sldId id="264" r:id="rId20"/>
    <p:sldId id="262" r:id="rId21"/>
    <p:sldId id="263" r:id="rId22"/>
    <p:sldId id="260" r:id="rId23"/>
    <p:sldId id="257" r:id="rId24"/>
    <p:sldId id="258" r:id="rId25"/>
    <p:sldId id="261" r:id="rId26"/>
    <p:sldId id="265" r:id="rId27"/>
    <p:sldId id="26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65" d="100"/>
          <a:sy n="65" d="100"/>
        </p:scale>
        <p:origin x="858" y="60"/>
      </p:cViewPr>
      <p:guideLst/>
    </p:cSldViewPr>
  </p:slideViewPr>
  <p:outlineViewPr>
    <p:cViewPr>
      <p:scale>
        <a:sx n="33" d="100"/>
        <a:sy n="33" d="100"/>
      </p:scale>
      <p:origin x="0" y="-3978"/>
    </p:cViewPr>
  </p:outlin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881197-1AE7-4739-BCB3-76B956E04239}" type="datetimeFigureOut">
              <a:rPr lang="en-US" smtClean="0"/>
              <a:t>3/22/2023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36A59-FE28-4452-89EB-92099F82B2A8}" type="slidenum">
              <a:rPr lang="en-US" smtClean="0"/>
              <a:t>‹#›</a:t>
            </a:fld>
            <a:endParaRPr lang="en-US"/>
          </a:p>
        </p:txBody>
      </p:sp>
    </p:spTree>
    <p:extLst>
      <p:ext uri="{BB962C8B-B14F-4D97-AF65-F5344CB8AC3E}">
        <p14:creationId xmlns:p14="http://schemas.microsoft.com/office/powerpoint/2010/main" val="241414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3/22/2023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01275-1511-387F-CD65-BC362AC2831A}"/>
              </a:ext>
            </a:extLst>
          </p:cNvPr>
          <p:cNvSpPr>
            <a:spLocks noGrp="1"/>
          </p:cNvSpPr>
          <p:nvPr>
            <p:ph type="ctrTitle"/>
          </p:nvPr>
        </p:nvSpPr>
        <p:spPr/>
        <p:txBody>
          <a:bodyPr>
            <a:normAutofit fontScale="90000"/>
          </a:bodyPr>
          <a:lstStyle/>
          <a:p>
            <a:pPr marL="0" marR="0">
              <a:lnSpc>
                <a:spcPct val="115000"/>
              </a:lnSpc>
              <a:spcBef>
                <a:spcPts val="0"/>
              </a:spcBef>
              <a:spcAft>
                <a:spcPts val="2925"/>
              </a:spcAft>
            </a:pPr>
            <a:r>
              <a:rPr lang="en-US" sz="6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Session 4 </a:t>
            </a:r>
            <a:br>
              <a:rPr lang="en-US" sz="6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6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Psalm 119:49–64</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433446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7"/>
            <a:ext cx="9729643" cy="6105833"/>
          </a:xfrm>
        </p:spPr>
        <p:txBody>
          <a:bodyPr anchor="t">
            <a:normAutofit/>
          </a:bodyPr>
          <a:lstStyle/>
          <a:p>
            <a:pPr marL="628650" lvl="1"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Therefore if any man [be] in Christ, [he is] a new creature: old things are passed away; behold, all things are become new. - 2Co 5:17 KJV</a:t>
            </a:r>
            <a:endParaRPr lang="en-US" sz="32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89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7"/>
            <a:ext cx="9729643" cy="6105833"/>
          </a:xfrm>
        </p:spPr>
        <p:txBody>
          <a:bodyPr anchor="t">
            <a:normAutofit/>
          </a:bodyPr>
          <a:lstStyle/>
          <a:p>
            <a:pPr marL="628650" lvl="1"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Being confident of this very thing, that he which hath begun a good work in you will perform [it] until the day of Jesus Christ: - </a:t>
            </a:r>
            <a:r>
              <a:rPr lang="en-US" sz="2800"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Phl</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1:6 KJV</a:t>
            </a:r>
            <a:endParaRPr lang="en-US" sz="32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8841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7"/>
            <a:ext cx="9729643" cy="6105833"/>
          </a:xfrm>
        </p:spPr>
        <p:txBody>
          <a:bodyPr anchor="t">
            <a:normAutofit/>
          </a:bodyPr>
          <a:lstStyle/>
          <a:p>
            <a:pPr marL="628650" lvl="1"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Be careful for nothing; but in every thing by prayer and supplication with thanksgiving let your requests be made known unto God. And the peace of God, which </a:t>
            </a:r>
            <a:r>
              <a:rPr lang="en-US" sz="2800"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passeth</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all understanding, shall keep your hearts and minds through Christ Jesus. </a:t>
            </a:r>
          </a:p>
          <a:p>
            <a:pPr marL="628650" lvl="1"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Phl</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4:6-7 KJV</a:t>
            </a:r>
            <a:endParaRPr lang="en-US" sz="32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3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250723"/>
            <a:ext cx="9729643" cy="6607277"/>
          </a:xfrm>
        </p:spPr>
        <p:txBody>
          <a:bodyPr anchor="t">
            <a:normAutofit/>
          </a:bodyPr>
          <a:lstStyle/>
          <a:p>
            <a:pPr marL="17145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What do these passages promise to those who believe in Christ? </a:t>
            </a:r>
          </a:p>
          <a:p>
            <a:pPr marL="17145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What are some of the obstacles that cause you to lose sight of these promises? </a:t>
            </a:r>
          </a:p>
          <a:p>
            <a:pPr marL="17145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How should the promises of God reshape the way you respond to times of suffering?</a:t>
            </a:r>
          </a:p>
          <a:p>
            <a:pPr marL="171450" lvl="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548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250723"/>
            <a:ext cx="9729643" cy="6607277"/>
          </a:xfrm>
        </p:spPr>
        <p:txBody>
          <a:bodyPr anchor="t">
            <a:normAutofit lnSpcReduction="10000"/>
          </a:bodyPr>
          <a:lstStyle/>
          <a:p>
            <a:pPr marL="171450" indent="0">
              <a:lnSpc>
                <a:spcPct val="150000"/>
              </a:lnSpc>
              <a:spcBef>
                <a:spcPts val="0"/>
              </a:spcBef>
              <a:spcAft>
                <a:spcPts val="0"/>
              </a:spcAft>
              <a:buClr>
                <a:srgbClr val="EB8F22">
                  <a:lumMod val="75000"/>
                </a:srgbClr>
              </a:buClr>
              <a:buNone/>
              <a:defRPr/>
            </a:pPr>
            <a:r>
              <a:rPr lang="en-US" sz="32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Pray:</a:t>
            </a: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Whatever pain or struggle you are feeling today, spend some time each day this week confessing it to God and asking for Him to meet you in your need.</a:t>
            </a:r>
          </a:p>
          <a:p>
            <a:pPr marL="17145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indent="0">
              <a:lnSpc>
                <a:spcPct val="150000"/>
              </a:lnSpc>
              <a:spcBef>
                <a:spcPts val="0"/>
              </a:spcBef>
              <a:spcAft>
                <a:spcPts val="0"/>
              </a:spcAft>
              <a:buClr>
                <a:srgbClr val="EB8F22">
                  <a:lumMod val="75000"/>
                </a:srgbClr>
              </a:buClr>
              <a:buNone/>
              <a:defRPr/>
            </a:pPr>
            <a:r>
              <a:rPr lang="en-US" sz="32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Resolve:</a:t>
            </a: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Whether you are in a season of struggle or one of comfort, resolve to face times of difficulty with confidence that God is at work in the mess.</a:t>
            </a:r>
          </a:p>
          <a:p>
            <a:pPr marL="171450" lvl="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472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250723"/>
            <a:ext cx="9729643" cy="6607277"/>
          </a:xfrm>
        </p:spPr>
        <p:txBody>
          <a:bodyPr anchor="t">
            <a:normAutofit fontScale="92500" lnSpcReduction="10000"/>
          </a:bodyPr>
          <a:lstStyle/>
          <a:p>
            <a:pPr marL="171450" indent="0">
              <a:lnSpc>
                <a:spcPct val="150000"/>
              </a:lnSpc>
              <a:spcBef>
                <a:spcPts val="0"/>
              </a:spcBef>
              <a:spcAft>
                <a:spcPts val="0"/>
              </a:spcAft>
              <a:buClr>
                <a:srgbClr val="EB8F22">
                  <a:lumMod val="75000"/>
                </a:srgbClr>
              </a:buClr>
              <a:buNone/>
              <a:defRPr/>
            </a:pPr>
            <a:r>
              <a:rPr lang="en-US" sz="32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Memorize: </a:t>
            </a: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Select 2–3 of the biblical promises mentioned in the session and devote those passages to memory. Ask that God would comfort you with them in times of trial.</a:t>
            </a:r>
          </a:p>
          <a:p>
            <a:pPr marL="17145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indent="0">
              <a:lnSpc>
                <a:spcPct val="150000"/>
              </a:lnSpc>
              <a:spcBef>
                <a:spcPts val="0"/>
              </a:spcBef>
              <a:spcAft>
                <a:spcPts val="0"/>
              </a:spcAft>
              <a:buClr>
                <a:srgbClr val="EB8F22">
                  <a:lumMod val="75000"/>
                </a:srgbClr>
              </a:buClr>
              <a:buNone/>
              <a:defRPr/>
            </a:pPr>
            <a:r>
              <a:rPr lang="en-US" sz="32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Encourage: </a:t>
            </a: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If you know someone who is struggling, reach out to them and encourage them with the promises of God. Schedule a time to get coffee or take them to lunch and be intentional about offering them refreshment through the truth of Christ.</a:t>
            </a:r>
          </a:p>
          <a:p>
            <a:pPr marL="171450" lvl="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559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250723"/>
            <a:ext cx="9729643" cy="6607277"/>
          </a:xfrm>
        </p:spPr>
        <p:txBody>
          <a:bodyPr anchor="t">
            <a:normAutofit/>
          </a:bodyPr>
          <a:lstStyle/>
          <a:p>
            <a:pPr marL="17145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indent="0">
              <a:lnSpc>
                <a:spcPct val="150000"/>
              </a:lnSpc>
              <a:spcBef>
                <a:spcPts val="0"/>
              </a:spcBef>
              <a:spcAft>
                <a:spcPts val="0"/>
              </a:spcAft>
              <a:buClr>
                <a:srgbClr val="EB8F22">
                  <a:lumMod val="75000"/>
                </a:srgbClr>
              </a:buClr>
              <a:buNone/>
              <a:defRPr/>
            </a:pPr>
            <a:r>
              <a:rPr lang="en-US" sz="32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Invite: </a:t>
            </a: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Be proactive about seeking community this week. Invite trusted believers into whatever pain, hurt, or doubt you are experiencing and allow them to help you bear that burden.</a:t>
            </a:r>
          </a:p>
          <a:p>
            <a:pPr marL="17145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555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01275-1511-387F-CD65-BC362AC2831A}"/>
              </a:ext>
            </a:extLst>
          </p:cNvPr>
          <p:cNvSpPr>
            <a:spLocks noGrp="1"/>
          </p:cNvSpPr>
          <p:nvPr>
            <p:ph type="ctrTitle"/>
          </p:nvPr>
        </p:nvSpPr>
        <p:spPr/>
        <p:txBody>
          <a:bodyPr>
            <a:normAutofit fontScale="90000"/>
          </a:bodyPr>
          <a:lstStyle/>
          <a:p>
            <a:pPr marL="0" marR="0">
              <a:lnSpc>
                <a:spcPct val="115000"/>
              </a:lnSpc>
              <a:spcBef>
                <a:spcPts val="0"/>
              </a:spcBef>
              <a:spcAft>
                <a:spcPts val="2925"/>
              </a:spcAft>
            </a:pPr>
            <a:r>
              <a:rPr lang="en-US" sz="6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Session 4 </a:t>
            </a:r>
            <a:br>
              <a:rPr lang="en-US" sz="6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6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Psalm 119:49–64</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869685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216727" y="1958323"/>
            <a:ext cx="9729643" cy="4899677"/>
          </a:xfrm>
        </p:spPr>
        <p:txBody>
          <a:bodyPr anchor="t">
            <a:normAutofit/>
          </a:bodyPr>
          <a:lstStyle/>
          <a:p>
            <a:pPr marL="171450" lvl="0"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Vav m</a:t>
            </a:r>
            <a:r>
              <a:rPr kumimoji="0" lang="en-US" sz="2800" b="0" i="1" u="none" strike="noStrike" kern="1200" cap="none" spc="0" normalizeH="0" baseline="0" noProof="0" dirty="0" err="1">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eans</a:t>
            </a: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 “hook”- as a connecting hook used when assembling the tabernacle.</a:t>
            </a:r>
          </a:p>
          <a:p>
            <a:pPr marL="171450" lvl="0" indent="0">
              <a:lnSpc>
                <a:spcPct val="150000"/>
              </a:lnSpc>
              <a:spcBef>
                <a:spcPts val="0"/>
              </a:spcBef>
              <a:spcAft>
                <a:spcPts val="0"/>
              </a:spcAft>
              <a:buClr>
                <a:srgbClr val="EB8F22">
                  <a:lumMod val="75000"/>
                </a:srgbClr>
              </a:buClr>
              <a:buNone/>
              <a:defRPr/>
            </a:pP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Vav is the Hebrew letter “V”</a:t>
            </a:r>
            <a:endPar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lvl="0"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Vav is the 6</a:t>
            </a:r>
            <a:r>
              <a:rPr lang="en-US" sz="2800"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letter of the Aleph-Bet </a:t>
            </a:r>
          </a:p>
          <a:p>
            <a:pPr marL="171450" lvl="0"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The Hebrew language gives each letter (and thus each word) a numerological value. Vav has the value of 6</a:t>
            </a:r>
          </a:p>
          <a:p>
            <a:endParaRPr lang="en-US" dirty="0"/>
          </a:p>
        </p:txBody>
      </p:sp>
      <p:pic>
        <p:nvPicPr>
          <p:cNvPr id="5" name="Picture 4">
            <a:extLst>
              <a:ext uri="{FF2B5EF4-FFF2-40B4-BE49-F238E27FC236}">
                <a16:creationId xmlns:a16="http://schemas.microsoft.com/office/drawing/2014/main" id="{8610F5B6-B7AB-7822-CD52-F66EBC3109E1}"/>
              </a:ext>
            </a:extLst>
          </p:cNvPr>
          <p:cNvPicPr>
            <a:picLocks noChangeAspect="1"/>
          </p:cNvPicPr>
          <p:nvPr/>
        </p:nvPicPr>
        <p:blipFill>
          <a:blip r:embed="rId2"/>
          <a:stretch>
            <a:fillRect/>
          </a:stretch>
        </p:blipFill>
        <p:spPr>
          <a:xfrm>
            <a:off x="6078668" y="646331"/>
            <a:ext cx="2005758" cy="1091279"/>
          </a:xfrm>
          <a:prstGeom prst="rect">
            <a:avLst/>
          </a:prstGeom>
        </p:spPr>
      </p:pic>
      <p:sp>
        <p:nvSpPr>
          <p:cNvPr id="6" name="TextBox 5">
            <a:extLst>
              <a:ext uri="{FF2B5EF4-FFF2-40B4-BE49-F238E27FC236}">
                <a16:creationId xmlns:a16="http://schemas.microsoft.com/office/drawing/2014/main" id="{84A32DB9-8F2E-3ACF-573E-CDBEE5D8BB3F}"/>
              </a:ext>
            </a:extLst>
          </p:cNvPr>
          <p:cNvSpPr txBox="1"/>
          <p:nvPr/>
        </p:nvSpPr>
        <p:spPr>
          <a:xfrm>
            <a:off x="2216726" y="0"/>
            <a:ext cx="9729643" cy="646331"/>
          </a:xfrm>
          <a:prstGeom prst="rect">
            <a:avLst/>
          </a:prstGeom>
          <a:noFill/>
        </p:spPr>
        <p:txBody>
          <a:bodyPr wrap="square" rtlCol="0">
            <a:spAutoFit/>
          </a:bodyPr>
          <a:lstStyle/>
          <a:p>
            <a:pPr algn="ctr"/>
            <a:r>
              <a:rPr lang="en-US" sz="3600" b="1" dirty="0">
                <a:latin typeface="Century" panose="02040604050505020304" pitchFamily="18" charset="0"/>
              </a:rPr>
              <a:t>Last Week</a:t>
            </a:r>
          </a:p>
        </p:txBody>
      </p:sp>
    </p:spTree>
    <p:extLst>
      <p:ext uri="{BB962C8B-B14F-4D97-AF65-F5344CB8AC3E}">
        <p14:creationId xmlns:p14="http://schemas.microsoft.com/office/powerpoint/2010/main" val="1733330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5E49-C258-189C-ADB5-D818F5E6CEB9}"/>
              </a:ext>
            </a:extLst>
          </p:cNvPr>
          <p:cNvSpPr>
            <a:spLocks noGrp="1"/>
          </p:cNvSpPr>
          <p:nvPr>
            <p:ph type="title"/>
          </p:nvPr>
        </p:nvSpPr>
        <p:spPr>
          <a:xfrm>
            <a:off x="3697288" y="130001"/>
            <a:ext cx="7805736" cy="831274"/>
          </a:xfrm>
        </p:spPr>
        <p:txBody>
          <a:bodyPr anchor="b">
            <a:noAutofit/>
          </a:bodyPr>
          <a:lstStyle/>
          <a:p>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313709" y="1842655"/>
            <a:ext cx="9632661" cy="5275350"/>
          </a:xfrm>
        </p:spPr>
        <p:txBody>
          <a:bodyPr anchor="t">
            <a:normAutofit/>
          </a:bodyPr>
          <a:lstStyle/>
          <a:p>
            <a:pPr marL="171450" lvl="0" indent="0">
              <a:lnSpc>
                <a:spcPct val="150000"/>
              </a:lnSpc>
              <a:spcBef>
                <a:spcPts val="0"/>
              </a:spcBef>
              <a:spcAft>
                <a:spcPts val="1000"/>
              </a:spcAft>
              <a:buClr>
                <a:srgbClr val="EB8F22">
                  <a:lumMod val="75000"/>
                </a:srgbClr>
              </a:buClr>
              <a:buNone/>
              <a:defRPr/>
            </a:pP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The number 6 is associated with man</a:t>
            </a:r>
          </a:p>
          <a:p>
            <a:pPr marL="628650" indent="-457200">
              <a:lnSpc>
                <a:spcPct val="110000"/>
              </a:lnSpc>
              <a:spcBef>
                <a:spcPts val="0"/>
              </a:spcBef>
              <a:spcAft>
                <a:spcPts val="0"/>
              </a:spcAft>
              <a:buClr>
                <a:srgbClr val="EB8F22">
                  <a:lumMod val="75000"/>
                </a:srgbClr>
              </a:buClr>
              <a:defRPr/>
            </a:pP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Man was created </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on the 6</a:t>
            </a:r>
            <a:r>
              <a:rPr lang="en-US" sz="2800"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day</a:t>
            </a:r>
          </a:p>
          <a:p>
            <a:pPr marL="628650" indent="-457200">
              <a:lnSpc>
                <a:spcPct val="110000"/>
              </a:lnSpc>
              <a:spcBef>
                <a:spcPts val="0"/>
              </a:spcBef>
              <a:spcAft>
                <a:spcPts val="0"/>
              </a:spcAft>
              <a:buClr>
                <a:srgbClr val="EB8F22">
                  <a:lumMod val="75000"/>
                </a:srgbClr>
              </a:buClr>
              <a:defRPr/>
            </a:pP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Man works 6 days a week</a:t>
            </a:r>
          </a:p>
          <a:p>
            <a:pPr marL="628650" indent="-457200">
              <a:lnSpc>
                <a:spcPct val="110000"/>
              </a:lnSpc>
              <a:spcBef>
                <a:spcPts val="0"/>
              </a:spcBef>
              <a:spcAft>
                <a:spcPts val="1000"/>
              </a:spcAft>
              <a:buClr>
                <a:srgbClr val="EB8F22">
                  <a:lumMod val="75000"/>
                </a:srgbClr>
              </a:buClr>
              <a:defRPr/>
            </a:pP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The “Beast” is identified as the number of man- 666</a:t>
            </a:r>
          </a:p>
          <a:p>
            <a:pPr marL="171450" lvl="0" indent="0">
              <a:lnSpc>
                <a:spcPct val="150000"/>
              </a:lnSpc>
              <a:spcBef>
                <a:spcPts val="0"/>
              </a:spcBef>
              <a:spcAft>
                <a:spcPts val="100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Vav is said to represent light from God to man</a:t>
            </a:r>
            <a:endParaRPr kumimoji="0" lang="en-US" sz="280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8610F5B6-B7AB-7822-CD52-F66EBC3109E1}"/>
              </a:ext>
            </a:extLst>
          </p:cNvPr>
          <p:cNvPicPr>
            <a:picLocks noChangeAspect="1"/>
          </p:cNvPicPr>
          <p:nvPr/>
        </p:nvPicPr>
        <p:blipFill>
          <a:blip r:embed="rId2"/>
          <a:stretch>
            <a:fillRect/>
          </a:stretch>
        </p:blipFill>
        <p:spPr>
          <a:xfrm>
            <a:off x="6127160" y="415635"/>
            <a:ext cx="2005758" cy="1091279"/>
          </a:xfrm>
          <a:prstGeom prst="rect">
            <a:avLst/>
          </a:prstGeom>
        </p:spPr>
      </p:pic>
    </p:spTree>
    <p:extLst>
      <p:ext uri="{BB962C8B-B14F-4D97-AF65-F5344CB8AC3E}">
        <p14:creationId xmlns:p14="http://schemas.microsoft.com/office/powerpoint/2010/main" val="425483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216727" y="1504335"/>
            <a:ext cx="9729643" cy="5353665"/>
          </a:xfrm>
        </p:spPr>
        <p:txBody>
          <a:bodyPr anchor="t">
            <a:normAutofit/>
          </a:bodyPr>
          <a:lstStyle/>
          <a:p>
            <a:pPr marL="171450" lvl="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Describe a time when you found the courage to face something difficult or scary because of the assurance of someone with you.</a:t>
            </a:r>
          </a:p>
          <a:p>
            <a:pPr marL="171450" lvl="0" indent="0">
              <a:lnSpc>
                <a:spcPct val="150000"/>
              </a:lnSpc>
              <a:spcBef>
                <a:spcPts val="0"/>
              </a:spcBef>
              <a:spcAft>
                <a:spcPts val="0"/>
              </a:spcAft>
              <a:buClr>
                <a:srgbClr val="EB8F22">
                  <a:lumMod val="75000"/>
                </a:srgbClr>
              </a:buClr>
              <a:buNone/>
              <a:defRPr/>
            </a:pPr>
            <a:r>
              <a:rPr lang="en-US" sz="32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(a parent teaching you to swim, helping you ride a bike, learning to drive, etc.)</a:t>
            </a:r>
            <a:endParaRPr lang="en-US" sz="3200" i="1" dirty="0"/>
          </a:p>
        </p:txBody>
      </p:sp>
    </p:spTree>
    <p:extLst>
      <p:ext uri="{BB962C8B-B14F-4D97-AF65-F5344CB8AC3E}">
        <p14:creationId xmlns:p14="http://schemas.microsoft.com/office/powerpoint/2010/main" val="1675398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5E49-C258-189C-ADB5-D818F5E6CEB9}"/>
              </a:ext>
            </a:extLst>
          </p:cNvPr>
          <p:cNvSpPr>
            <a:spLocks noGrp="1"/>
          </p:cNvSpPr>
          <p:nvPr>
            <p:ph type="title"/>
          </p:nvPr>
        </p:nvSpPr>
        <p:spPr>
          <a:xfrm>
            <a:off x="1484311" y="-1"/>
            <a:ext cx="10018713" cy="831274"/>
          </a:xfrm>
        </p:spPr>
        <p:txBody>
          <a:bodyPr anchor="b">
            <a:normAutofit/>
          </a:bodyPr>
          <a:lstStyle/>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2400" dirty="0">
                <a:effectLst/>
                <a:latin typeface="Roboto" panose="02000000000000000000" pitchFamily="2" charset="0"/>
                <a:ea typeface="Calibri" panose="020F0502020204030204" pitchFamily="34" charset="0"/>
                <a:cs typeface="Times New Roman" panose="02020603050405020304" pitchFamily="18" charset="0"/>
              </a:rPr>
              <a:t>“weapon” or “sword")</a:t>
            </a: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vs 48–56 </a:t>
            </a:r>
            <a:endParaRPr lang="en-US" sz="2400" dirty="0"/>
          </a:p>
        </p:txBody>
      </p:sp>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327564" y="1246911"/>
            <a:ext cx="9274601" cy="4779816"/>
          </a:xfrm>
        </p:spPr>
        <p:txBody>
          <a:bodyPr anchor="t">
            <a:normAutofit/>
          </a:bodyPr>
          <a:lstStyle/>
          <a:p>
            <a:pPr marL="171450" lvl="0" indent="0">
              <a:lnSpc>
                <a:spcPct val="150000"/>
              </a:lnSpc>
              <a:spcBef>
                <a:spcPts val="0"/>
              </a:spcBef>
              <a:spcAft>
                <a:spcPts val="1000"/>
              </a:spcAft>
              <a:buClr>
                <a:srgbClr val="EB8F22">
                  <a:lumMod val="75000"/>
                </a:srgbClr>
              </a:buClr>
              <a:buNone/>
              <a:defRPr/>
            </a:pP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Zayin is the Hebrew letter “Z”</a:t>
            </a:r>
            <a:endPar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lvl="0" indent="0">
              <a:lnSpc>
                <a:spcPct val="150000"/>
              </a:lnSpc>
              <a:spcBef>
                <a:spcPts val="0"/>
              </a:spcBef>
              <a:spcAft>
                <a:spcPts val="100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Zayin is the 7</a:t>
            </a:r>
            <a:r>
              <a:rPr lang="en-US" sz="2800"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letter of the Aleph-Bet</a:t>
            </a:r>
          </a:p>
          <a:p>
            <a:pPr marL="171450" lvl="0" indent="0">
              <a:lnSpc>
                <a:spcPct val="150000"/>
              </a:lnSpc>
              <a:spcBef>
                <a:spcPts val="0"/>
              </a:spcBef>
              <a:spcAft>
                <a:spcPts val="100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It has a numerological value of 7</a:t>
            </a: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a:t>
            </a:r>
          </a:p>
          <a:p>
            <a:pPr marL="171450" lvl="0" indent="0">
              <a:lnSpc>
                <a:spcPct val="150000"/>
              </a:lnSpc>
              <a:spcBef>
                <a:spcPts val="0"/>
              </a:spcBef>
              <a:spcAft>
                <a:spcPts val="100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It is considered a crowned Vav (the previous letter)</a:t>
            </a:r>
          </a:p>
          <a:p>
            <a:pPr marL="171450" lvl="0" indent="0">
              <a:lnSpc>
                <a:spcPct val="150000"/>
              </a:lnSpc>
              <a:spcBef>
                <a:spcPts val="0"/>
              </a:spcBef>
              <a:spcAft>
                <a:spcPts val="100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It also looks like a sword</a:t>
            </a:r>
          </a:p>
        </p:txBody>
      </p:sp>
      <p:pic>
        <p:nvPicPr>
          <p:cNvPr id="4" name="Picture 3">
            <a:extLst>
              <a:ext uri="{FF2B5EF4-FFF2-40B4-BE49-F238E27FC236}">
                <a16:creationId xmlns:a16="http://schemas.microsoft.com/office/drawing/2014/main" id="{4EF9EC63-2763-7D04-CDAC-AB3D27D86C6A}"/>
              </a:ext>
            </a:extLst>
          </p:cNvPr>
          <p:cNvPicPr>
            <a:picLocks noChangeAspect="1"/>
          </p:cNvPicPr>
          <p:nvPr/>
        </p:nvPicPr>
        <p:blipFill>
          <a:blip r:embed="rId2"/>
          <a:stretch>
            <a:fillRect/>
          </a:stretch>
        </p:blipFill>
        <p:spPr>
          <a:xfrm>
            <a:off x="1581577" y="0"/>
            <a:ext cx="2400300" cy="1114425"/>
          </a:xfrm>
          <a:prstGeom prst="rect">
            <a:avLst/>
          </a:prstGeom>
        </p:spPr>
      </p:pic>
    </p:spTree>
    <p:extLst>
      <p:ext uri="{BB962C8B-B14F-4D97-AF65-F5344CB8AC3E}">
        <p14:creationId xmlns:p14="http://schemas.microsoft.com/office/powerpoint/2010/main" val="2356845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5E49-C258-189C-ADB5-D818F5E6CEB9}"/>
              </a:ext>
            </a:extLst>
          </p:cNvPr>
          <p:cNvSpPr>
            <a:spLocks noGrp="1"/>
          </p:cNvSpPr>
          <p:nvPr>
            <p:ph type="title"/>
          </p:nvPr>
        </p:nvSpPr>
        <p:spPr>
          <a:xfrm>
            <a:off x="1484311" y="-1"/>
            <a:ext cx="10018713" cy="831274"/>
          </a:xfrm>
        </p:spPr>
        <p:txBody>
          <a:bodyPr anchor="b">
            <a:normAutofit/>
          </a:bodyPr>
          <a:lstStyle/>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2400" dirty="0">
                <a:effectLst/>
                <a:latin typeface="Roboto" panose="02000000000000000000" pitchFamily="2" charset="0"/>
                <a:ea typeface="Calibri" panose="020F0502020204030204" pitchFamily="34" charset="0"/>
                <a:cs typeface="Times New Roman" panose="02020603050405020304" pitchFamily="18" charset="0"/>
              </a:rPr>
              <a:t>“weapon” or “sword")</a:t>
            </a: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vs 48–56 </a:t>
            </a:r>
            <a:endParaRPr lang="en-US" sz="2400" dirty="0"/>
          </a:p>
        </p:txBody>
      </p:sp>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1870363" y="1114425"/>
            <a:ext cx="10018713" cy="5743575"/>
          </a:xfrm>
        </p:spPr>
        <p:txBody>
          <a:bodyPr anchor="t">
            <a:normAutofit/>
          </a:bodyPr>
          <a:lstStyle/>
          <a:p>
            <a:pPr marL="171450" lvl="0" indent="0">
              <a:lnSpc>
                <a:spcPct val="150000"/>
              </a:lnSpc>
              <a:spcBef>
                <a:spcPts val="0"/>
              </a:spcBef>
              <a:spcAft>
                <a:spcPts val="0"/>
              </a:spcAft>
              <a:buClr>
                <a:srgbClr val="EB8F22">
                  <a:lumMod val="75000"/>
                </a:srgbClr>
              </a:buClr>
              <a:buNone/>
              <a:defRPr/>
            </a:pP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As </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Zayin</a:t>
            </a:r>
            <a:r>
              <a:rPr kumimoji="0" lang="en-US" sz="2800" b="0" i="1" u="none" strike="noStrike" kern="1200" cap="none" spc="0" normalizeH="0" baseline="0" noProof="0" dirty="0">
                <a:ln>
                  <a:noFill/>
                </a:ln>
                <a:solidFill>
                  <a:srgbClr val="000000"/>
                </a:solidFill>
                <a:effectLst/>
                <a:uLnTx/>
                <a:uFillTx/>
                <a:latin typeface="Century" panose="02040604050505020304" pitchFamily="18" charset="0"/>
                <a:ea typeface="Times New Roman" panose="02020603050405020304" pitchFamily="18" charset="0"/>
                <a:cs typeface="Times New Roman" panose="02020603050405020304" pitchFamily="18" charset="0"/>
              </a:rPr>
              <a:t> looks like a sword it is used to divide time in 7’s -</a:t>
            </a:r>
            <a:endPar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628650" indent="-457200">
              <a:lnSpc>
                <a:spcPct val="150000"/>
              </a:lnSpc>
              <a:spcBef>
                <a:spcPts val="0"/>
              </a:spcBef>
              <a:spcAft>
                <a:spcPts val="0"/>
              </a:spcAft>
              <a:buClr>
                <a:srgbClr val="EB8F22">
                  <a:lumMod val="75000"/>
                </a:srgbClr>
              </a:buClr>
              <a:defRPr/>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Shabbat - the 7</a:t>
            </a:r>
            <a:r>
              <a:rPr lang="en-US"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day of the 7 day week</a:t>
            </a:r>
          </a:p>
          <a:p>
            <a:pPr marL="628650" indent="-457200">
              <a:lnSpc>
                <a:spcPct val="150000"/>
              </a:lnSpc>
              <a:spcBef>
                <a:spcPts val="0"/>
              </a:spcBef>
              <a:spcAft>
                <a:spcPts val="0"/>
              </a:spcAft>
              <a:buClr>
                <a:srgbClr val="EB8F22">
                  <a:lumMod val="75000"/>
                </a:srgbClr>
              </a:buClr>
              <a:defRPr/>
            </a:pPr>
            <a:r>
              <a:rPr lang="en-US"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Shavu’ot</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 the 49</a:t>
            </a:r>
            <a:r>
              <a:rPr lang="en-US"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day after Passover (week of weeks)</a:t>
            </a:r>
          </a:p>
          <a:p>
            <a:pPr marL="628650" indent="-457200">
              <a:lnSpc>
                <a:spcPct val="150000"/>
              </a:lnSpc>
              <a:spcBef>
                <a:spcPts val="0"/>
              </a:spcBef>
              <a:spcAft>
                <a:spcPts val="0"/>
              </a:spcAft>
              <a:buClr>
                <a:srgbClr val="EB8F22">
                  <a:lumMod val="75000"/>
                </a:srgbClr>
              </a:buClr>
              <a:defRPr/>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Tishri - the 7</a:t>
            </a:r>
            <a:r>
              <a:rPr lang="en-US"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month of the year (week of months)</a:t>
            </a:r>
          </a:p>
          <a:p>
            <a:pPr marL="628650" indent="-457200">
              <a:lnSpc>
                <a:spcPct val="150000"/>
              </a:lnSpc>
              <a:spcBef>
                <a:spcPts val="0"/>
              </a:spcBef>
              <a:spcAft>
                <a:spcPts val="0"/>
              </a:spcAft>
              <a:buClr>
                <a:srgbClr val="EB8F22">
                  <a:lumMod val="75000"/>
                </a:srgbClr>
              </a:buClr>
              <a:defRPr/>
            </a:pPr>
            <a:r>
              <a:rPr lang="en-US"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Shemitah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 the 7</a:t>
            </a:r>
            <a:r>
              <a:rPr lang="en-US"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year of rest for the land (week of years)</a:t>
            </a:r>
          </a:p>
          <a:p>
            <a:pPr marL="628650" indent="-457200">
              <a:lnSpc>
                <a:spcPct val="150000"/>
              </a:lnSpc>
              <a:spcBef>
                <a:spcPts val="0"/>
              </a:spcBef>
              <a:spcAft>
                <a:spcPts val="0"/>
              </a:spcAft>
              <a:buClr>
                <a:srgbClr val="EB8F22">
                  <a:lumMod val="75000"/>
                </a:srgbClr>
              </a:buClr>
              <a:defRPr/>
            </a:pPr>
            <a:r>
              <a:rPr lang="en-US"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Yovel</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 the 49</a:t>
            </a:r>
            <a:r>
              <a:rPr lang="en-US"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year (week of weeks of years)</a:t>
            </a:r>
          </a:p>
          <a:p>
            <a:pPr marL="628650" indent="-457200">
              <a:lnSpc>
                <a:spcPct val="150000"/>
              </a:lnSpc>
              <a:spcBef>
                <a:spcPts val="0"/>
              </a:spcBef>
              <a:spcAft>
                <a:spcPts val="0"/>
              </a:spcAft>
              <a:buClr>
                <a:srgbClr val="EB8F22">
                  <a:lumMod val="75000"/>
                </a:srgbClr>
              </a:buClr>
              <a:defRPr/>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The </a:t>
            </a:r>
            <a:r>
              <a:rPr lang="en-US"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Mellinial</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Kingdom – the 7</a:t>
            </a:r>
            <a:r>
              <a:rPr lang="en-US"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r>
              <a:rPr lang="en-US"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millineum</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of history</a:t>
            </a:r>
          </a:p>
          <a:p>
            <a:pPr marL="171450" lvl="0"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Just as Vav represents light from God to man, so Zayin represents returning light to God</a:t>
            </a:r>
            <a:endParaRPr lang="en-US" dirty="0"/>
          </a:p>
        </p:txBody>
      </p:sp>
      <p:pic>
        <p:nvPicPr>
          <p:cNvPr id="4" name="Picture 3">
            <a:extLst>
              <a:ext uri="{FF2B5EF4-FFF2-40B4-BE49-F238E27FC236}">
                <a16:creationId xmlns:a16="http://schemas.microsoft.com/office/drawing/2014/main" id="{4EF9EC63-2763-7D04-CDAC-AB3D27D86C6A}"/>
              </a:ext>
            </a:extLst>
          </p:cNvPr>
          <p:cNvPicPr>
            <a:picLocks noChangeAspect="1"/>
          </p:cNvPicPr>
          <p:nvPr/>
        </p:nvPicPr>
        <p:blipFill>
          <a:blip r:embed="rId2"/>
          <a:stretch>
            <a:fillRect/>
          </a:stretch>
        </p:blipFill>
        <p:spPr>
          <a:xfrm>
            <a:off x="1581577" y="0"/>
            <a:ext cx="2400300" cy="1114425"/>
          </a:xfrm>
          <a:prstGeom prst="rect">
            <a:avLst/>
          </a:prstGeom>
        </p:spPr>
      </p:pic>
    </p:spTree>
    <p:extLst>
      <p:ext uri="{BB962C8B-B14F-4D97-AF65-F5344CB8AC3E}">
        <p14:creationId xmlns:p14="http://schemas.microsoft.com/office/powerpoint/2010/main" val="1976397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5E49-C258-189C-ADB5-D818F5E6CEB9}"/>
              </a:ext>
            </a:extLst>
          </p:cNvPr>
          <p:cNvSpPr>
            <a:spLocks noGrp="1"/>
          </p:cNvSpPr>
          <p:nvPr>
            <p:ph type="title"/>
          </p:nvPr>
        </p:nvSpPr>
        <p:spPr>
          <a:xfrm>
            <a:off x="1484311" y="-1"/>
            <a:ext cx="10018713" cy="831274"/>
          </a:xfrm>
        </p:spPr>
        <p:txBody>
          <a:bodyPr anchor="b">
            <a:normAutofit/>
          </a:bodyPr>
          <a:lstStyle/>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2400" dirty="0">
                <a:effectLst/>
                <a:latin typeface="Roboto" panose="02000000000000000000" pitchFamily="2" charset="0"/>
                <a:ea typeface="Calibri" panose="020F0502020204030204" pitchFamily="34" charset="0"/>
                <a:cs typeface="Times New Roman" panose="02020603050405020304" pitchFamily="18" charset="0"/>
              </a:rPr>
              <a:t>“weapon” or “sword")</a:t>
            </a: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vs 49–56 </a:t>
            </a:r>
            <a:endParaRPr lang="en-US" sz="2400" dirty="0"/>
          </a:p>
        </p:txBody>
      </p:sp>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1484310" y="831273"/>
            <a:ext cx="10018713" cy="6026727"/>
          </a:xfrm>
        </p:spPr>
        <p:txBody>
          <a:bodyPr>
            <a:normAutofit/>
          </a:bodyPr>
          <a:lstStyle/>
          <a:p>
            <a:pPr marL="171450" marR="0" indent="0">
              <a:lnSpc>
                <a:spcPct val="150000"/>
              </a:lnSpc>
              <a:spcBef>
                <a:spcPts val="0"/>
              </a:spcBef>
              <a:spcAft>
                <a:spcPts val="1000"/>
              </a:spcAft>
              <a:buNone/>
            </a:pPr>
            <a:r>
              <a:rPr lang="en-US" sz="2400" i="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Remember the word to Your servant, Upon which You have caused me to hope. This [is] my comfort in my affliction, For </a:t>
            </a:r>
            <a:r>
              <a:rPr lang="en-US" sz="2400" b="1" i="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Your word has given me life</a:t>
            </a:r>
            <a:r>
              <a:rPr lang="en-US" sz="2400" i="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 The proud have me in great derision, [Yet] I do not turn aside from Your law. I remembered Your judgments of old, O LORD, And have comforted myself. Indignation has taken hold of me Because of the wicked, who forsake Your law. Your statutes have been my songs In the house of my pilgrimage. I remember Your name in the night, O LORD, And I keep Your law. This has become mine, Because I kept Your precepts. </a:t>
            </a: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4EF9EC63-2763-7D04-CDAC-AB3D27D86C6A}"/>
              </a:ext>
            </a:extLst>
          </p:cNvPr>
          <p:cNvPicPr>
            <a:picLocks noChangeAspect="1"/>
          </p:cNvPicPr>
          <p:nvPr/>
        </p:nvPicPr>
        <p:blipFill>
          <a:blip r:embed="rId2"/>
          <a:stretch>
            <a:fillRect/>
          </a:stretch>
        </p:blipFill>
        <p:spPr>
          <a:xfrm>
            <a:off x="1581577" y="0"/>
            <a:ext cx="2400300" cy="1114425"/>
          </a:xfrm>
          <a:prstGeom prst="rect">
            <a:avLst/>
          </a:prstGeom>
        </p:spPr>
      </p:pic>
    </p:spTree>
    <p:extLst>
      <p:ext uri="{BB962C8B-B14F-4D97-AF65-F5344CB8AC3E}">
        <p14:creationId xmlns:p14="http://schemas.microsoft.com/office/powerpoint/2010/main" val="742739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5E49-C258-189C-ADB5-D818F5E6CEB9}"/>
              </a:ext>
            </a:extLst>
          </p:cNvPr>
          <p:cNvSpPr>
            <a:spLocks noGrp="1"/>
          </p:cNvSpPr>
          <p:nvPr>
            <p:ph type="title"/>
          </p:nvPr>
        </p:nvSpPr>
        <p:spPr>
          <a:xfrm>
            <a:off x="1484311" y="-2"/>
            <a:ext cx="10018713" cy="831275"/>
          </a:xfrm>
        </p:spPr>
        <p:txBody>
          <a:bodyPr anchor="b">
            <a:normAutofit/>
          </a:bodyPr>
          <a:lstStyle/>
          <a:p>
            <a:pPr algn="r"/>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(trembling; fear; also light; grace)	vs </a:t>
            </a: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57–64	</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272145" y="1093642"/>
            <a:ext cx="9365673" cy="5764358"/>
          </a:xfrm>
        </p:spPr>
        <p:txBody>
          <a:bodyPr anchor="t">
            <a:normAutofit/>
          </a:bodyPr>
          <a:lstStyle/>
          <a:p>
            <a:pPr marL="171450" marR="0" indent="0">
              <a:lnSpc>
                <a:spcPct val="150000"/>
              </a:lnSpc>
              <a:spcBef>
                <a:spcPts val="0"/>
              </a:spcBef>
              <a:spcAft>
                <a:spcPts val="1000"/>
              </a:spcAft>
              <a:buNone/>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Chet is the Hebrew letter “H.”</a:t>
            </a:r>
          </a:p>
          <a:p>
            <a:pPr marL="171450" indent="0">
              <a:lnSpc>
                <a:spcPct val="150000"/>
              </a:lnSpc>
              <a:spcBef>
                <a:spcPts val="0"/>
              </a:spcBef>
              <a:spcAft>
                <a:spcPts val="1000"/>
              </a:spcAft>
              <a:buNone/>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Chet has the value 8.</a:t>
            </a:r>
          </a:p>
          <a:p>
            <a:pPr marL="171450" indent="0">
              <a:lnSpc>
                <a:spcPct val="150000"/>
              </a:lnSpc>
              <a:spcBef>
                <a:spcPts val="0"/>
              </a:spcBef>
              <a:spcAft>
                <a:spcPts val="0"/>
              </a:spcAft>
              <a:buNone/>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It represents grace and the concept of new beginnings</a:t>
            </a:r>
          </a:p>
          <a:p>
            <a:pPr marL="628650" indent="-457200">
              <a:lnSpc>
                <a:spcPct val="150000"/>
              </a:lnSpc>
              <a:spcBef>
                <a:spcPts val="0"/>
              </a:spcBef>
              <a:spcAft>
                <a:spcPts val="0"/>
              </a:spcAft>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Brit </a:t>
            </a:r>
            <a:r>
              <a:rPr lang="en-US"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Milah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 circumcision occurs on the 8</a:t>
            </a:r>
            <a:r>
              <a:rPr lang="en-US"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day of a boys’ life</a:t>
            </a:r>
          </a:p>
          <a:p>
            <a:pPr marL="628650" indent="-457200">
              <a:lnSpc>
                <a:spcPct val="150000"/>
              </a:lnSpc>
              <a:spcBef>
                <a:spcPts val="0"/>
              </a:spcBef>
              <a:spcAft>
                <a:spcPts val="0"/>
              </a:spcAft>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There were 8 souls saved through the Great Flood</a:t>
            </a:r>
          </a:p>
          <a:p>
            <a:pPr marL="628650" indent="-457200">
              <a:lnSpc>
                <a:spcPct val="150000"/>
              </a:lnSpc>
              <a:spcBef>
                <a:spcPts val="0"/>
              </a:spcBef>
              <a:spcAft>
                <a:spcPts val="0"/>
              </a:spcAft>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The Lord reaffirmed His covenant with Abraham 8 times</a:t>
            </a:r>
          </a:p>
          <a:p>
            <a:pPr marL="628650" indent="-457200">
              <a:lnSpc>
                <a:spcPct val="150000"/>
              </a:lnSpc>
              <a:spcBef>
                <a:spcPts val="0"/>
              </a:spcBef>
              <a:spcAft>
                <a:spcPts val="0"/>
              </a:spcAft>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King David was the 8</a:t>
            </a:r>
            <a:r>
              <a:rPr lang="en-US"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son of Jesse</a:t>
            </a:r>
          </a:p>
          <a:p>
            <a:pPr marL="628650" indent="-457200">
              <a:lnSpc>
                <a:spcPct val="150000"/>
              </a:lnSpc>
              <a:spcBef>
                <a:spcPts val="0"/>
              </a:spcBef>
              <a:spcAft>
                <a:spcPts val="0"/>
              </a:spcAft>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Sukkot is an 8 day festival anticipating the world to come</a:t>
            </a:r>
          </a:p>
          <a:p>
            <a:pPr marL="628650" indent="-457200">
              <a:lnSpc>
                <a:spcPct val="150000"/>
              </a:lnSpc>
              <a:spcBef>
                <a:spcPts val="0"/>
              </a:spcBef>
              <a:spcAft>
                <a:spcPts val="0"/>
              </a:spcAft>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Jesus resurrected on the 8</a:t>
            </a:r>
            <a:r>
              <a:rPr lang="en-US" i="1" baseline="300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a:t>
            </a: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day from His triumphal entry</a:t>
            </a:r>
          </a:p>
        </p:txBody>
      </p:sp>
      <p:pic>
        <p:nvPicPr>
          <p:cNvPr id="4" name="Picture 3">
            <a:extLst>
              <a:ext uri="{FF2B5EF4-FFF2-40B4-BE49-F238E27FC236}">
                <a16:creationId xmlns:a16="http://schemas.microsoft.com/office/drawing/2014/main" id="{9CDD748A-287F-B886-1635-28CBC32113FC}"/>
              </a:ext>
            </a:extLst>
          </p:cNvPr>
          <p:cNvPicPr>
            <a:picLocks noChangeAspect="1"/>
          </p:cNvPicPr>
          <p:nvPr/>
        </p:nvPicPr>
        <p:blipFill>
          <a:blip r:embed="rId2"/>
          <a:stretch>
            <a:fillRect/>
          </a:stretch>
        </p:blipFill>
        <p:spPr>
          <a:xfrm>
            <a:off x="1599334" y="-20783"/>
            <a:ext cx="2343150" cy="1114425"/>
          </a:xfrm>
          <a:prstGeom prst="rect">
            <a:avLst/>
          </a:prstGeom>
        </p:spPr>
      </p:pic>
    </p:spTree>
    <p:extLst>
      <p:ext uri="{BB962C8B-B14F-4D97-AF65-F5344CB8AC3E}">
        <p14:creationId xmlns:p14="http://schemas.microsoft.com/office/powerpoint/2010/main" val="494706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5E49-C258-189C-ADB5-D818F5E6CEB9}"/>
              </a:ext>
            </a:extLst>
          </p:cNvPr>
          <p:cNvSpPr>
            <a:spLocks noGrp="1"/>
          </p:cNvSpPr>
          <p:nvPr>
            <p:ph type="title"/>
          </p:nvPr>
        </p:nvSpPr>
        <p:spPr>
          <a:xfrm>
            <a:off x="1484311" y="-1"/>
            <a:ext cx="10018713" cy="831274"/>
          </a:xfrm>
        </p:spPr>
        <p:txBody>
          <a:bodyPr anchor="b">
            <a:normAutofit/>
          </a:bodyPr>
          <a:lstStyle/>
          <a:p>
            <a:r>
              <a:rPr lang="en-US"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a:t>
            </a:r>
            <a:r>
              <a:rPr lang="en-US" sz="40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HET </a:t>
            </a:r>
            <a:r>
              <a:rPr lang="en-US" sz="3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(trembling; fear)</a:t>
            </a:r>
          </a:p>
        </p:txBody>
      </p:sp>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1484310" y="1109567"/>
            <a:ext cx="10018713" cy="5748433"/>
          </a:xfrm>
        </p:spPr>
        <p:txBody>
          <a:bodyPr anchor="t">
            <a:normAutofit/>
          </a:bodyPr>
          <a:lstStyle/>
          <a:p>
            <a:pPr marL="171450" marR="0" indent="0">
              <a:lnSpc>
                <a:spcPct val="150000"/>
              </a:lnSpc>
              <a:spcBef>
                <a:spcPts val="0"/>
              </a:spcBef>
              <a:spcAft>
                <a:spcPts val="1000"/>
              </a:spcAft>
              <a:buNone/>
            </a:pPr>
            <a:r>
              <a:rPr lang="en-US" sz="2400" i="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[You are] my portion, O LORD; I have said that I would keep Your words. I entreated Your favor with [my] whole heart; </a:t>
            </a:r>
            <a:r>
              <a:rPr lang="en-US" sz="2400" b="1" i="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Be merciful to me according to Your word</a:t>
            </a:r>
            <a:r>
              <a:rPr lang="en-US" sz="2400" i="1" dirty="0">
                <a:solidFill>
                  <a:srgbClr val="000000"/>
                </a:solidFill>
                <a:effectLst/>
                <a:latin typeface="Century" panose="02040604050505020304" pitchFamily="18" charset="0"/>
                <a:ea typeface="Times New Roman" panose="02020603050405020304" pitchFamily="18" charset="0"/>
                <a:cs typeface="Times New Roman" panose="02020603050405020304" pitchFamily="18" charset="0"/>
              </a:rPr>
              <a:t>. I thought about my ways, And turned my feet to Your testimonies. I made haste, and did not delay To keep Your commandments. The cords of the wicked have bound me, [But] I have not forgotten Your law. At midnight I will rise to give thanks to You, Because of Your righteous judgments. I [am] a companion of all who fear You, And of those who keep Your precepts. The earth, O LORD, is full of Your mercy; Teach me Your statutes. </a:t>
            </a:r>
          </a:p>
          <a:p>
            <a:endParaRPr lang="en-US" dirty="0"/>
          </a:p>
        </p:txBody>
      </p:sp>
      <p:pic>
        <p:nvPicPr>
          <p:cNvPr id="4" name="Picture 3">
            <a:extLst>
              <a:ext uri="{FF2B5EF4-FFF2-40B4-BE49-F238E27FC236}">
                <a16:creationId xmlns:a16="http://schemas.microsoft.com/office/drawing/2014/main" id="{19F81406-7C79-EADA-9744-E66D1564E6DB}"/>
              </a:ext>
            </a:extLst>
          </p:cNvPr>
          <p:cNvPicPr>
            <a:picLocks noChangeAspect="1"/>
          </p:cNvPicPr>
          <p:nvPr/>
        </p:nvPicPr>
        <p:blipFill>
          <a:blip r:embed="rId2"/>
          <a:stretch>
            <a:fillRect/>
          </a:stretch>
        </p:blipFill>
        <p:spPr>
          <a:xfrm>
            <a:off x="1583473" y="-1"/>
            <a:ext cx="2347163" cy="1109568"/>
          </a:xfrm>
          <a:prstGeom prst="rect">
            <a:avLst/>
          </a:prstGeom>
        </p:spPr>
      </p:pic>
    </p:spTree>
    <p:extLst>
      <p:ext uri="{BB962C8B-B14F-4D97-AF65-F5344CB8AC3E}">
        <p14:creationId xmlns:p14="http://schemas.microsoft.com/office/powerpoint/2010/main" val="2621082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DD554E5-1D7F-9A85-8CB1-E8AEB356644F}"/>
              </a:ext>
            </a:extLst>
          </p:cNvPr>
          <p:cNvPicPr>
            <a:picLocks noChangeAspect="1"/>
          </p:cNvPicPr>
          <p:nvPr/>
        </p:nvPicPr>
        <p:blipFill>
          <a:blip r:embed="rId2"/>
          <a:stretch>
            <a:fillRect/>
          </a:stretch>
        </p:blipFill>
        <p:spPr>
          <a:xfrm>
            <a:off x="2020166" y="667679"/>
            <a:ext cx="2000250" cy="1095375"/>
          </a:xfrm>
          <a:prstGeom prst="rect">
            <a:avLst/>
          </a:prstGeom>
        </p:spPr>
      </p:pic>
      <p:pic>
        <p:nvPicPr>
          <p:cNvPr id="3" name="Picture 2">
            <a:extLst>
              <a:ext uri="{FF2B5EF4-FFF2-40B4-BE49-F238E27FC236}">
                <a16:creationId xmlns:a16="http://schemas.microsoft.com/office/drawing/2014/main" id="{3E6EABBC-8F45-90A9-8B5C-92CD67DB362A}"/>
              </a:ext>
            </a:extLst>
          </p:cNvPr>
          <p:cNvPicPr>
            <a:picLocks noChangeAspect="1"/>
          </p:cNvPicPr>
          <p:nvPr/>
        </p:nvPicPr>
        <p:blipFill>
          <a:blip r:embed="rId3"/>
          <a:stretch>
            <a:fillRect/>
          </a:stretch>
        </p:blipFill>
        <p:spPr>
          <a:xfrm>
            <a:off x="1620116" y="2058697"/>
            <a:ext cx="2400300" cy="1114425"/>
          </a:xfrm>
          <a:prstGeom prst="rect">
            <a:avLst/>
          </a:prstGeom>
        </p:spPr>
      </p:pic>
      <p:pic>
        <p:nvPicPr>
          <p:cNvPr id="4" name="Picture 3">
            <a:extLst>
              <a:ext uri="{FF2B5EF4-FFF2-40B4-BE49-F238E27FC236}">
                <a16:creationId xmlns:a16="http://schemas.microsoft.com/office/drawing/2014/main" id="{C76EA86B-D247-D04C-58D8-59A2DE25CC6D}"/>
              </a:ext>
            </a:extLst>
          </p:cNvPr>
          <p:cNvPicPr>
            <a:picLocks noChangeAspect="1"/>
          </p:cNvPicPr>
          <p:nvPr/>
        </p:nvPicPr>
        <p:blipFill>
          <a:blip r:embed="rId4"/>
          <a:stretch>
            <a:fillRect/>
          </a:stretch>
        </p:blipFill>
        <p:spPr>
          <a:xfrm>
            <a:off x="1673253" y="3429000"/>
            <a:ext cx="2347163" cy="1109568"/>
          </a:xfrm>
          <a:prstGeom prst="rect">
            <a:avLst/>
          </a:prstGeom>
        </p:spPr>
      </p:pic>
      <p:sp>
        <p:nvSpPr>
          <p:cNvPr id="5" name="TextBox 4">
            <a:extLst>
              <a:ext uri="{FF2B5EF4-FFF2-40B4-BE49-F238E27FC236}">
                <a16:creationId xmlns:a16="http://schemas.microsoft.com/office/drawing/2014/main" id="{1231C185-20A3-A7D6-212D-4579F726FD20}"/>
              </a:ext>
            </a:extLst>
          </p:cNvPr>
          <p:cNvSpPr txBox="1"/>
          <p:nvPr/>
        </p:nvSpPr>
        <p:spPr>
          <a:xfrm>
            <a:off x="4020417" y="747391"/>
            <a:ext cx="1310559" cy="923330"/>
          </a:xfrm>
          <a:prstGeom prst="rect">
            <a:avLst/>
          </a:prstGeom>
          <a:noFill/>
        </p:spPr>
        <p:txBody>
          <a:bodyPr wrap="square" rtlCol="0" anchor="ctr">
            <a:spAutoFit/>
          </a:bodyPr>
          <a:lstStyle/>
          <a:p>
            <a:pPr algn="ctr"/>
            <a:r>
              <a:rPr lang="en-US" sz="5400" dirty="0"/>
              <a:t>(6)</a:t>
            </a:r>
          </a:p>
        </p:txBody>
      </p:sp>
      <p:sp>
        <p:nvSpPr>
          <p:cNvPr id="8" name="TextBox 7">
            <a:extLst>
              <a:ext uri="{FF2B5EF4-FFF2-40B4-BE49-F238E27FC236}">
                <a16:creationId xmlns:a16="http://schemas.microsoft.com/office/drawing/2014/main" id="{8116885C-AFD7-E1C1-0B5A-0CF035AF0D9E}"/>
              </a:ext>
            </a:extLst>
          </p:cNvPr>
          <p:cNvSpPr txBox="1"/>
          <p:nvPr/>
        </p:nvSpPr>
        <p:spPr>
          <a:xfrm>
            <a:off x="4020416" y="2154244"/>
            <a:ext cx="1310560" cy="923330"/>
          </a:xfrm>
          <a:prstGeom prst="rect">
            <a:avLst/>
          </a:prstGeom>
          <a:noFill/>
        </p:spPr>
        <p:txBody>
          <a:bodyPr wrap="square" rtlCol="0" anchor="t">
            <a:spAutoFit/>
          </a:bodyPr>
          <a:lstStyle/>
          <a:p>
            <a:pPr algn="ctr"/>
            <a:r>
              <a:rPr lang="en-US" sz="5400" dirty="0"/>
              <a:t>(7)</a:t>
            </a:r>
          </a:p>
        </p:txBody>
      </p:sp>
      <p:sp>
        <p:nvSpPr>
          <p:cNvPr id="9" name="TextBox 8">
            <a:extLst>
              <a:ext uri="{FF2B5EF4-FFF2-40B4-BE49-F238E27FC236}">
                <a16:creationId xmlns:a16="http://schemas.microsoft.com/office/drawing/2014/main" id="{4332B601-E94D-0E84-9938-CDE165A05512}"/>
              </a:ext>
            </a:extLst>
          </p:cNvPr>
          <p:cNvSpPr txBox="1"/>
          <p:nvPr/>
        </p:nvSpPr>
        <p:spPr>
          <a:xfrm>
            <a:off x="4030265" y="3522119"/>
            <a:ext cx="1425389" cy="923330"/>
          </a:xfrm>
          <a:prstGeom prst="rect">
            <a:avLst/>
          </a:prstGeom>
          <a:noFill/>
        </p:spPr>
        <p:txBody>
          <a:bodyPr wrap="square" rtlCol="0" anchor="ctr">
            <a:spAutoFit/>
          </a:bodyPr>
          <a:lstStyle/>
          <a:p>
            <a:pPr algn="ctr"/>
            <a:r>
              <a:rPr lang="en-US" sz="5400" dirty="0"/>
              <a:t>(8)</a:t>
            </a:r>
          </a:p>
        </p:txBody>
      </p:sp>
      <p:sp>
        <p:nvSpPr>
          <p:cNvPr id="10" name="TextBox 9">
            <a:extLst>
              <a:ext uri="{FF2B5EF4-FFF2-40B4-BE49-F238E27FC236}">
                <a16:creationId xmlns:a16="http://schemas.microsoft.com/office/drawing/2014/main" id="{A0CE6689-5391-DEB5-158D-0D2651CCC2D1}"/>
              </a:ext>
            </a:extLst>
          </p:cNvPr>
          <p:cNvSpPr txBox="1"/>
          <p:nvPr/>
        </p:nvSpPr>
        <p:spPr>
          <a:xfrm>
            <a:off x="5455654" y="852849"/>
            <a:ext cx="6126746" cy="707886"/>
          </a:xfrm>
          <a:prstGeom prst="rect">
            <a:avLst/>
          </a:prstGeom>
          <a:noFill/>
        </p:spPr>
        <p:txBody>
          <a:bodyPr wrap="square" rtlCol="0" anchor="ctr">
            <a:spAutoFit/>
          </a:bodyPr>
          <a:lstStyle/>
          <a:p>
            <a:r>
              <a:rPr lang="en-US" sz="2000" dirty="0">
                <a:latin typeface="Arial" panose="020B0604020202020204" pitchFamily="34" charset="0"/>
                <a:cs typeface="Arial" panose="020B0604020202020204" pitchFamily="34" charset="0"/>
              </a:rPr>
              <a:t>Looks like a tent peg. Implies connection between heaven and earth.</a:t>
            </a:r>
          </a:p>
        </p:txBody>
      </p:sp>
      <p:sp>
        <p:nvSpPr>
          <p:cNvPr id="12" name="TextBox 11">
            <a:extLst>
              <a:ext uri="{FF2B5EF4-FFF2-40B4-BE49-F238E27FC236}">
                <a16:creationId xmlns:a16="http://schemas.microsoft.com/office/drawing/2014/main" id="{1829B4E7-DBD2-80D4-4C00-352FB2930DC4}"/>
              </a:ext>
            </a:extLst>
          </p:cNvPr>
          <p:cNvSpPr txBox="1"/>
          <p:nvPr/>
        </p:nvSpPr>
        <p:spPr>
          <a:xfrm>
            <a:off x="5469508" y="1954189"/>
            <a:ext cx="6099037"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Since Vav represents man and Zayin is the crowned Vav (i.e., the crowned man), we can also see that the Zayin represents Jesus the Messiah, the true king of the Jews.</a:t>
            </a:r>
          </a:p>
        </p:txBody>
      </p:sp>
      <p:sp>
        <p:nvSpPr>
          <p:cNvPr id="13" name="TextBox 12">
            <a:extLst>
              <a:ext uri="{FF2B5EF4-FFF2-40B4-BE49-F238E27FC236}">
                <a16:creationId xmlns:a16="http://schemas.microsoft.com/office/drawing/2014/main" id="{CDE92F0A-1C0B-D490-7D08-D9BAFB7C2F5E}"/>
              </a:ext>
            </a:extLst>
          </p:cNvPr>
          <p:cNvSpPr txBox="1"/>
          <p:nvPr/>
        </p:nvSpPr>
        <p:spPr>
          <a:xfrm>
            <a:off x="4020416" y="5211588"/>
            <a:ext cx="7575838" cy="10156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Since Chet is formed from the Vav and Zayin connected by a “yoke,” we can see that this letter pictures our relationship to the Lord Jesus as He leads and teaches us on the pathway of life.</a:t>
            </a:r>
          </a:p>
        </p:txBody>
      </p:sp>
      <p:sp>
        <p:nvSpPr>
          <p:cNvPr id="14" name="TextBox 13">
            <a:extLst>
              <a:ext uri="{FF2B5EF4-FFF2-40B4-BE49-F238E27FC236}">
                <a16:creationId xmlns:a16="http://schemas.microsoft.com/office/drawing/2014/main" id="{67C49BFF-B7C8-5B22-1150-B83B8124C9D1}"/>
              </a:ext>
            </a:extLst>
          </p:cNvPr>
          <p:cNvSpPr txBox="1"/>
          <p:nvPr/>
        </p:nvSpPr>
        <p:spPr>
          <a:xfrm>
            <a:off x="5455655" y="3429000"/>
            <a:ext cx="6126746" cy="1631216"/>
          </a:xfrm>
          <a:prstGeom prst="rect">
            <a:avLst/>
          </a:prstGeom>
          <a:noFill/>
        </p:spPr>
        <p:txBody>
          <a:bodyPr wrap="square" rtlCol="0">
            <a:spAutoFit/>
          </a:bodyPr>
          <a:lstStyle/>
          <a:p>
            <a:pPr algn="just"/>
            <a:r>
              <a:rPr lang="en-US" sz="2000" dirty="0">
                <a:latin typeface="Arial" panose="020B0604020202020204" pitchFamily="34" charset="0"/>
                <a:cs typeface="Arial" panose="020B0604020202020204" pitchFamily="34" charset="0"/>
              </a:rPr>
              <a:t>Since we learned that Vav (6) represents man and Zayin (7) represents the crowned man who wields the sword of the Holy Spirit (i.e., Jesus King of the Jews), we can see thar Chet is a picture of discipleship to Jesus.</a:t>
            </a:r>
          </a:p>
        </p:txBody>
      </p:sp>
    </p:spTree>
    <p:extLst>
      <p:ext uri="{BB962C8B-B14F-4D97-AF65-F5344CB8AC3E}">
        <p14:creationId xmlns:p14="http://schemas.microsoft.com/office/powerpoint/2010/main" val="583974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258290" y="4342040"/>
            <a:ext cx="9573491" cy="2272145"/>
          </a:xfrm>
        </p:spPr>
        <p:txBody>
          <a:bodyPr anchor="t">
            <a:normAutofit/>
          </a:bodyPr>
          <a:lstStyle/>
          <a:p>
            <a:pPr marL="171450" marR="0" indent="0">
              <a:lnSpc>
                <a:spcPct val="150000"/>
              </a:lnSpc>
              <a:spcBef>
                <a:spcPts val="0"/>
              </a:spcBef>
              <a:spcAft>
                <a:spcPts val="1000"/>
              </a:spcAft>
              <a:buNone/>
            </a:pPr>
            <a:r>
              <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Since Chet is formed from the Vav and Zayin connected by a “yoke,” we can see that this letter pictures our relationship to the Lord Jesus as He leads and teaches us on the pathway of life.</a:t>
            </a:r>
          </a:p>
          <a:p>
            <a:pPr marL="171450" marR="0" indent="0">
              <a:lnSpc>
                <a:spcPct val="150000"/>
              </a:lnSpc>
              <a:spcBef>
                <a:spcPts val="0"/>
              </a:spcBef>
              <a:spcAft>
                <a:spcPts val="1000"/>
              </a:spcAft>
              <a:buNone/>
            </a:pPr>
            <a:endParaRPr lang="en-US"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3B660173-C49B-7947-97A9-86960AFE86FD}"/>
              </a:ext>
            </a:extLst>
          </p:cNvPr>
          <p:cNvPicPr>
            <a:picLocks noChangeAspect="1"/>
          </p:cNvPicPr>
          <p:nvPr/>
        </p:nvPicPr>
        <p:blipFill>
          <a:blip r:embed="rId2"/>
          <a:stretch>
            <a:fillRect/>
          </a:stretch>
        </p:blipFill>
        <p:spPr>
          <a:xfrm>
            <a:off x="3825200" y="202252"/>
            <a:ext cx="6439669" cy="4139788"/>
          </a:xfrm>
          <a:prstGeom prst="rect">
            <a:avLst/>
          </a:prstGeom>
        </p:spPr>
      </p:pic>
    </p:spTree>
    <p:extLst>
      <p:ext uri="{BB962C8B-B14F-4D97-AF65-F5344CB8AC3E}">
        <p14:creationId xmlns:p14="http://schemas.microsoft.com/office/powerpoint/2010/main" val="3793646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01275-1511-387F-CD65-BC362AC2831A}"/>
              </a:ext>
            </a:extLst>
          </p:cNvPr>
          <p:cNvSpPr>
            <a:spLocks noGrp="1"/>
          </p:cNvSpPr>
          <p:nvPr>
            <p:ph type="ctrTitle"/>
          </p:nvPr>
        </p:nvSpPr>
        <p:spPr>
          <a:xfrm>
            <a:off x="2969965" y="1380068"/>
            <a:ext cx="8574622" cy="2997968"/>
          </a:xfrm>
        </p:spPr>
        <p:txBody>
          <a:bodyPr anchor="ctr">
            <a:normAutofit/>
          </a:bodyPr>
          <a:lstStyle/>
          <a:p>
            <a:pPr marL="0" marR="0">
              <a:lnSpc>
                <a:spcPct val="115000"/>
              </a:lnSpc>
              <a:spcBef>
                <a:spcPts val="0"/>
              </a:spcBef>
              <a:spcAft>
                <a:spcPts val="2925"/>
              </a:spcAft>
            </a:pPr>
            <a:r>
              <a:rPr lang="en-US" sz="6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Session 4 </a:t>
            </a:r>
            <a:br>
              <a:rPr lang="en-US" sz="6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6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Psalm 119:49–64</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dirty="0">
                <a:effectLst/>
                <a:latin typeface="Calibri" panose="020F0502020204030204" pitchFamily="34" charset="0"/>
                <a:ea typeface="Calibri" panose="020F0502020204030204" pitchFamily="34" charset="0"/>
                <a:cs typeface="Times New Roman" panose="02020603050405020304" pitchFamily="18" charset="0"/>
              </a:rPr>
              <a:t>“The earth, O LORD, is full of Your mercy”</a:t>
            </a:r>
            <a:endParaRPr lang="en-US" dirty="0"/>
          </a:p>
        </p:txBody>
      </p:sp>
    </p:spTree>
    <p:extLst>
      <p:ext uri="{BB962C8B-B14F-4D97-AF65-F5344CB8AC3E}">
        <p14:creationId xmlns:p14="http://schemas.microsoft.com/office/powerpoint/2010/main" val="345771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7"/>
            <a:ext cx="9729643" cy="5353665"/>
          </a:xfrm>
        </p:spPr>
        <p:txBody>
          <a:bodyPr anchor="t">
            <a:normAutofit/>
          </a:bodyPr>
          <a:lstStyle/>
          <a:p>
            <a:pPr marL="171450" lvl="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Why did you believe in their assurance? </a:t>
            </a:r>
          </a:p>
          <a:p>
            <a:pPr marL="171450" lvl="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lvl="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What made them trustworthy to you?</a:t>
            </a:r>
          </a:p>
          <a:p>
            <a:pPr marL="171450" lvl="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171450" lvl="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How did their encouragement give you the courage to take that risk?</a:t>
            </a:r>
          </a:p>
        </p:txBody>
      </p:sp>
    </p:spTree>
    <p:extLst>
      <p:ext uri="{BB962C8B-B14F-4D97-AF65-F5344CB8AC3E}">
        <p14:creationId xmlns:p14="http://schemas.microsoft.com/office/powerpoint/2010/main" val="163828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7"/>
            <a:ext cx="9729643" cy="6105833"/>
          </a:xfrm>
        </p:spPr>
        <p:txBody>
          <a:bodyPr anchor="t">
            <a:normAutofit/>
          </a:bodyPr>
          <a:lstStyle/>
          <a:p>
            <a:pPr marL="171450" lvl="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Throughout life, there will be times when we will face difficulty. </a:t>
            </a:r>
          </a:p>
          <a:p>
            <a:pPr marL="171450" lvl="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During those seasons, it may even be difficult to see God in the midst of the pain. </a:t>
            </a:r>
          </a:p>
          <a:p>
            <a:pPr marL="171450" lvl="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When those times come, we can find great comfort in the assured promises of God, which is where we want to focus our time today.</a:t>
            </a:r>
          </a:p>
        </p:txBody>
      </p:sp>
    </p:spTree>
    <p:extLst>
      <p:ext uri="{BB962C8B-B14F-4D97-AF65-F5344CB8AC3E}">
        <p14:creationId xmlns:p14="http://schemas.microsoft.com/office/powerpoint/2010/main" val="167017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8"/>
            <a:ext cx="9729643" cy="5383162"/>
          </a:xfrm>
        </p:spPr>
        <p:txBody>
          <a:bodyPr anchor="ctr">
            <a:normAutofit/>
          </a:bodyPr>
          <a:lstStyle/>
          <a:p>
            <a:pPr marL="171450" lvl="0" indent="0" algn="ctr">
              <a:lnSpc>
                <a:spcPct val="150000"/>
              </a:lnSpc>
              <a:spcBef>
                <a:spcPts val="0"/>
              </a:spcBef>
              <a:spcAft>
                <a:spcPts val="0"/>
              </a:spcAft>
              <a:buClr>
                <a:srgbClr val="EB8F22">
                  <a:lumMod val="75000"/>
                </a:srgbClr>
              </a:buClr>
              <a:buNone/>
              <a:defRPr/>
            </a:pPr>
            <a:r>
              <a:rPr lang="en-US" sz="44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Show Video</a:t>
            </a:r>
          </a:p>
        </p:txBody>
      </p:sp>
    </p:spTree>
    <p:extLst>
      <p:ext uri="{BB962C8B-B14F-4D97-AF65-F5344CB8AC3E}">
        <p14:creationId xmlns:p14="http://schemas.microsoft.com/office/powerpoint/2010/main" val="171052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7"/>
            <a:ext cx="9729643" cy="6105833"/>
          </a:xfrm>
        </p:spPr>
        <p:txBody>
          <a:bodyPr anchor="t">
            <a:normAutofit/>
          </a:bodyPr>
          <a:lstStyle/>
          <a:p>
            <a:pPr marL="171450" lvl="0" indent="0">
              <a:lnSpc>
                <a:spcPct val="150000"/>
              </a:lnSpc>
              <a:spcBef>
                <a:spcPts val="0"/>
              </a:spcBef>
              <a:spcAft>
                <a:spcPts val="0"/>
              </a:spcAft>
              <a:buClr>
                <a:srgbClr val="EB8F22">
                  <a:lumMod val="75000"/>
                </a:srgbClr>
              </a:buClr>
              <a:buNone/>
              <a:defRPr/>
            </a:pPr>
            <a:r>
              <a:rPr lang="en-US" sz="3200" b="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The three causes for suffering:</a:t>
            </a:r>
          </a:p>
          <a:p>
            <a:pPr marL="171450" lvl="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685800" indent="-514350">
              <a:lnSpc>
                <a:spcPct val="150000"/>
              </a:lnSpc>
              <a:spcBef>
                <a:spcPts val="0"/>
              </a:spcBef>
              <a:spcAft>
                <a:spcPts val="0"/>
              </a:spcAft>
              <a:buClr>
                <a:srgbClr val="EB8F22">
                  <a:lumMod val="75000"/>
                </a:srgbClr>
              </a:buClr>
              <a:buFont typeface="+mj-lt"/>
              <a:buAutoNum type="arabicPeriod"/>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The fallenness of our world </a:t>
            </a:r>
          </a:p>
          <a:p>
            <a:pPr marL="685800" indent="-514350">
              <a:lnSpc>
                <a:spcPct val="150000"/>
              </a:lnSpc>
              <a:spcBef>
                <a:spcPts val="0"/>
              </a:spcBef>
              <a:spcAft>
                <a:spcPts val="0"/>
              </a:spcAft>
              <a:buClr>
                <a:srgbClr val="EB8F22">
                  <a:lumMod val="75000"/>
                </a:srgbClr>
              </a:buClr>
              <a:buFont typeface="+mj-lt"/>
              <a:buAutoNum type="arabicPeriod"/>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The sin of others</a:t>
            </a:r>
          </a:p>
          <a:p>
            <a:pPr marL="685800" indent="-514350">
              <a:lnSpc>
                <a:spcPct val="150000"/>
              </a:lnSpc>
              <a:spcBef>
                <a:spcPts val="0"/>
              </a:spcBef>
              <a:spcAft>
                <a:spcPts val="0"/>
              </a:spcAft>
              <a:buClr>
                <a:srgbClr val="EB8F22">
                  <a:lumMod val="75000"/>
                </a:srgbClr>
              </a:buClr>
              <a:buFont typeface="+mj-lt"/>
              <a:buAutoNum type="arabicPeriod"/>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Our own sin</a:t>
            </a:r>
          </a:p>
        </p:txBody>
      </p:sp>
    </p:spTree>
    <p:extLst>
      <p:ext uri="{BB962C8B-B14F-4D97-AF65-F5344CB8AC3E}">
        <p14:creationId xmlns:p14="http://schemas.microsoft.com/office/powerpoint/2010/main" val="1569425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7"/>
            <a:ext cx="9729643" cy="6105833"/>
          </a:xfrm>
        </p:spPr>
        <p:txBody>
          <a:bodyPr anchor="t">
            <a:normAutofit/>
          </a:bodyPr>
          <a:lstStyle/>
          <a:p>
            <a:pPr marL="171450" lvl="0" indent="0">
              <a:lnSpc>
                <a:spcPct val="150000"/>
              </a:lnSpc>
              <a:spcBef>
                <a:spcPts val="0"/>
              </a:spcBef>
              <a:spcAft>
                <a:spcPts val="0"/>
              </a:spcAft>
              <a:buClr>
                <a:srgbClr val="EB8F22">
                  <a:lumMod val="75000"/>
                </a:srgbClr>
              </a:buClr>
              <a:buNone/>
              <a:defRPr/>
            </a:pPr>
            <a:r>
              <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Matt first pointed out that we find comfort in the promises of God.</a:t>
            </a:r>
          </a:p>
          <a:p>
            <a:pPr marL="171450" lvl="0" indent="0">
              <a:lnSpc>
                <a:spcPct val="150000"/>
              </a:lnSpc>
              <a:spcBef>
                <a:spcPts val="0"/>
              </a:spcBef>
              <a:spcAft>
                <a:spcPts val="0"/>
              </a:spcAft>
              <a:buClr>
                <a:srgbClr val="EB8F22">
                  <a:lumMod val="75000"/>
                </a:srgbClr>
              </a:buClr>
              <a:buNone/>
              <a:defRPr/>
            </a:pPr>
            <a:endParaRPr lang="en-US" sz="3200"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a:p>
            <a:pPr marL="628650" lvl="1"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But whosoever </a:t>
            </a:r>
            <a:r>
              <a:rPr lang="en-US" sz="2800"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drinketh</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of the water that I shall give him shall never thirst; but the water that I shall give him shall be in him a well of water springing up into everlasting life. - </a:t>
            </a:r>
            <a:r>
              <a:rPr lang="en-US" sz="2800"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Jhn</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4:14 KJV</a:t>
            </a:r>
            <a:endParaRPr lang="en-US" sz="32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921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7"/>
            <a:ext cx="9729643" cy="6105833"/>
          </a:xfrm>
        </p:spPr>
        <p:txBody>
          <a:bodyPr anchor="t">
            <a:normAutofit/>
          </a:bodyPr>
          <a:lstStyle/>
          <a:p>
            <a:pPr marL="628650" lvl="1"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In my Father's house are many mansions: if [it were] not [so], I would have told you. I go to prepare a place for you. And if I go and prepare a place for you, I will come again, and receive you unto myself; that where I am, [there] ye may be also. - </a:t>
            </a:r>
            <a:r>
              <a:rPr lang="en-US" sz="2800"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Jhn</a:t>
            </a: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14:2-3 KJV</a:t>
            </a:r>
            <a:endParaRPr lang="en-US" sz="32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432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51884-D43D-7323-8B47-3E90A00F6E39}"/>
              </a:ext>
            </a:extLst>
          </p:cNvPr>
          <p:cNvSpPr>
            <a:spLocks noGrp="1"/>
          </p:cNvSpPr>
          <p:nvPr>
            <p:ph idx="1"/>
          </p:nvPr>
        </p:nvSpPr>
        <p:spPr>
          <a:xfrm>
            <a:off x="2157733" y="752167"/>
            <a:ext cx="9729643" cy="6105833"/>
          </a:xfrm>
        </p:spPr>
        <p:txBody>
          <a:bodyPr anchor="t">
            <a:normAutofit/>
          </a:bodyPr>
          <a:lstStyle/>
          <a:p>
            <a:pPr marL="628650" lvl="1" indent="0">
              <a:lnSpc>
                <a:spcPct val="150000"/>
              </a:lnSpc>
              <a:spcBef>
                <a:spcPts val="0"/>
              </a:spcBef>
              <a:spcAft>
                <a:spcPts val="0"/>
              </a:spcAft>
              <a:buClr>
                <a:srgbClr val="EB8F22">
                  <a:lumMod val="75000"/>
                </a:srgbClr>
              </a:buClr>
              <a:buNone/>
              <a:defRPr/>
            </a:pPr>
            <a:r>
              <a:rPr lang="en-US" sz="28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[There is] therefore now no condemnation to them which are in Christ Jesus, who walk not after the flesh, but after the Spirit. - Rom 8:1 KJV</a:t>
            </a:r>
            <a:endParaRPr lang="en-US" sz="3200"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97922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1413</TotalTime>
  <Words>1522</Words>
  <Application>Microsoft Office PowerPoint</Application>
  <PresentationFormat>Widescreen</PresentationFormat>
  <Paragraphs>90</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vt:lpstr>
      <vt:lpstr>Corbel</vt:lpstr>
      <vt:lpstr>Roboto</vt:lpstr>
      <vt:lpstr>Parallax</vt:lpstr>
      <vt:lpstr>Session 4  Psalm 119:49–64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Session 4  Psalm 119:49–64 </vt:lpstr>
      <vt:lpstr>PowerPoint Presentation</vt:lpstr>
      <vt:lpstr> </vt:lpstr>
      <vt:lpstr>(“weapon” or “sword") vs 48–56 </vt:lpstr>
      <vt:lpstr>(“weapon” or “sword") vs 48–56 </vt:lpstr>
      <vt:lpstr>(“weapon” or “sword") vs 49–56 </vt:lpstr>
      <vt:lpstr>(trembling; fear; also light; grace) vs 57–64 </vt:lpstr>
      <vt:lpstr>CHET (trembling; fear)</vt:lpstr>
      <vt:lpstr>PowerPoint Presentation</vt:lpstr>
      <vt:lpstr>PowerPoint Presentation</vt:lpstr>
      <vt:lpstr>Session 4  Psalm 119:49–64 “The earth, O LORD, is full of Your mercy”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Psalm 119:49–64</dc:title>
  <dc:creator>David Pond</dc:creator>
  <cp:lastModifiedBy>David Pond</cp:lastModifiedBy>
  <cp:revision>6</cp:revision>
  <dcterms:created xsi:type="dcterms:W3CDTF">2023-03-22T07:08:30Z</dcterms:created>
  <dcterms:modified xsi:type="dcterms:W3CDTF">2023-03-23T06:45:28Z</dcterms:modified>
</cp:coreProperties>
</file>