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8" r:id="rId2"/>
    <p:sldId id="267" r:id="rId3"/>
    <p:sldId id="261" r:id="rId4"/>
    <p:sldId id="262" r:id="rId5"/>
    <p:sldId id="263" r:id="rId6"/>
    <p:sldId id="264" r:id="rId7"/>
    <p:sldId id="265" r:id="rId8"/>
    <p:sldId id="266" r:id="rId9"/>
    <p:sldId id="269" r:id="rId10"/>
    <p:sldId id="270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6" userDrawn="1">
          <p15:clr>
            <a:srgbClr val="A4A3A4"/>
          </p15:clr>
        </p15:guide>
        <p15:guide id="2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96343" autoAdjust="0"/>
  </p:normalViewPr>
  <p:slideViewPr>
    <p:cSldViewPr>
      <p:cViewPr>
        <p:scale>
          <a:sx n="114" d="100"/>
          <a:sy n="114" d="100"/>
        </p:scale>
        <p:origin x="78" y="144"/>
      </p:cViewPr>
      <p:guideLst>
        <p:guide orient="horz" pos="276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5F551-60E4-40DF-A9E2-F2D3830AB103}" type="datetimeFigureOut">
              <a:rPr lang="en-US" smtClean="0"/>
              <a:t>10/27/2022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A3720-73DD-4FAE-95BF-7AC994CA44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81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89ACF-3F9D-4844-AA30-435BF45A8E81}" type="datetime1">
              <a:rPr lang="en-US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10/27/2022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FF3B-3A69-4F4E-9835-5BF4F9E4FCA2}" type="slidenum">
              <a:rPr lang="en-US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5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8B219-EE07-4F5E-B33B-46C65046E7A2}" type="datetime1">
              <a:rPr lang="en-US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10/27/2022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27821-8E8F-4455-972C-BF6FE9084C27}" type="slidenum">
              <a:rPr lang="en-US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0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782E6-C0F7-4B1D-91B9-39F47785D337}" type="datetime1">
              <a:rPr lang="en-US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10/27/2022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5B759-25F5-44A3-893C-F4776A8AD04B}" type="slidenum">
              <a:rPr lang="en-US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47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BA412-C98F-430F-AE2C-8919796C0A5A}" type="datetime1">
              <a:rPr lang="en-US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10/27/2022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151F0-2AF0-4E8C-9F8D-2241AE5783D9}" type="slidenum">
              <a:rPr lang="en-US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73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0CEBF-6404-47E5-8470-95A3979CF3CA}" type="datetime1">
              <a:rPr lang="en-US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10/27/2022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55255-E614-46C7-B20D-BBE25075AD3A}" type="slidenum">
              <a:rPr lang="en-US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049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2F8A8-DEDC-48E7-A28E-5D04B2547156}" type="datetime1">
              <a:rPr lang="en-US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10/27/2022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CD9A5-B18E-4E2E-9CE8-7AF63604173A}" type="slidenum">
              <a:rPr lang="en-US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889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05742-C88C-48D3-A4F4-B85B14254EEF}" type="datetime1">
              <a:rPr lang="en-US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10/27/2022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0C93F-68F5-4A2B-BFAB-2343F933FA6F}" type="slidenum">
              <a:rPr lang="en-US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015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63855-1A5D-49DA-AD2A-7CF53459941B}" type="datetime1">
              <a:rPr lang="en-US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10/27/2022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507E0-F307-4767-967B-B6BC14AF4555}" type="slidenum">
              <a:rPr lang="en-US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531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9F06A-0611-4AF9-A398-4569CCE0208F}" type="datetime1">
              <a:rPr lang="en-US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10/27/2022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3F0A5-556F-4862-A10A-200CC2C45AD5}" type="slidenum">
              <a:rPr lang="en-US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23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092EA-4443-4D70-A649-6DDEB6CBEA56}" type="datetime1">
              <a:rPr lang="en-US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10/27/2022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0FFFB-031D-44C2-A4EA-34725A76E126}" type="slidenum">
              <a:rPr lang="en-US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74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E6756-3E20-4176-87E7-47360F71F8E5}" type="datetime1">
              <a:rPr lang="en-US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10/27/2022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3F68A-C2BF-492D-AE9C-74D9C95498E6}" type="slidenum">
              <a:rPr lang="en-US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73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27AF6B-5E2B-4BEB-8559-C546D746D22D}" type="datetime1">
              <a:rPr lang="en-US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10/27/2022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A647B3-3B35-4F16-AD99-2A9C0DF3EC09}" type="slidenum">
              <a:rPr lang="en-US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6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EB19D-2D7F-0B1D-AAAF-10F9A6FDF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Israel- Why it Matters -Part 2</a:t>
            </a:r>
            <a:br>
              <a:rPr lang="en-US" dirty="0"/>
            </a:br>
            <a:r>
              <a:rPr lang="en-US" dirty="0"/>
              <a:t>Jesus the Rabbi from Galilee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6B01A-C64B-FEC8-898B-03A2D2A46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800" b="0" i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Jesus spent a lot of time in </a:t>
            </a:r>
            <a:r>
              <a:rPr lang="en-US" sz="2800" i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synagogues</a:t>
            </a:r>
            <a:r>
              <a:rPr lang="en-US" sz="2800" b="0" i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Matt. 4:23 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He taught in them </a:t>
            </a:r>
            <a:r>
              <a:rPr lang="en-US" sz="28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Matt. 13:54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ea typeface="Times New Roman" panose="02020603050405020304" pitchFamily="18" charset="0"/>
                <a:cs typeface="Arial" panose="020B0604020202020204" pitchFamily="34" charset="0"/>
              </a:rPr>
              <a:t>He </a:t>
            </a:r>
            <a:r>
              <a:rPr lang="en-US" sz="2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healed in them </a:t>
            </a:r>
            <a:r>
              <a:rPr lang="en-US" sz="28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Luke 4:33-35; Mark 3:1-5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ea typeface="Times New Roman" panose="02020603050405020304" pitchFamily="18" charset="0"/>
                <a:cs typeface="Arial" panose="020B0604020202020204" pitchFamily="34" charset="0"/>
              </a:rPr>
              <a:t>He </a:t>
            </a:r>
            <a:r>
              <a:rPr lang="en-US" sz="28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debated the interpretation of Torah in them </a:t>
            </a:r>
            <a:r>
              <a:rPr lang="en-US" sz="2800" b="1" dirty="0">
                <a:solidFill>
                  <a:schemeClr val="accent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John 6:28-59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2800" b="0" i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New Testament records more than 10 occasions on which the ministry of Jesus took place in the synagogue</a:t>
            </a:r>
            <a:endParaRPr lang="en-US" sz="2800" b="1" dirty="0">
              <a:solidFill>
                <a:schemeClr val="accent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0A68A7-8E14-08CF-F07C-3AEA3E83C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151F0-2AF0-4E8C-9F8D-2241AE5783D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598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0BE32-D00D-7236-50EE-A9DC9417C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Temple was His Fathers House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1D85A-949F-91FD-F8E8-189B0015A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3546475"/>
          </a:xfrm>
        </p:spPr>
        <p:txBody>
          <a:bodyPr/>
          <a:lstStyle/>
          <a:p>
            <a:pPr marL="0" indent="0">
              <a:lnSpc>
                <a:spcPts val="3000"/>
              </a:lnSpc>
              <a:spcBef>
                <a:spcPts val="900"/>
              </a:spcBef>
              <a:buNone/>
            </a:pPr>
            <a:r>
              <a:rPr lang="en-US" sz="2400" dirty="0">
                <a:latin typeface="+mj-lt"/>
              </a:rPr>
              <a:t>The Temple was His Father’s house, and He would not have the religious leaders pollute it with their money-making enterprises.</a:t>
            </a:r>
          </a:p>
          <a:p>
            <a:pPr>
              <a:lnSpc>
                <a:spcPts val="3000"/>
              </a:lnSpc>
              <a:spcBef>
                <a:spcPts val="900"/>
              </a:spcBef>
              <a:buClr>
                <a:schemeClr val="accent1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400" dirty="0">
                <a:latin typeface="+mj-lt"/>
              </a:rPr>
              <a:t>When Jesus cleansed the temple, He </a:t>
            </a:r>
            <a:r>
              <a:rPr lang="en-US" sz="2400" i="1" dirty="0">
                <a:latin typeface="+mj-lt"/>
              </a:rPr>
              <a:t>“</a:t>
            </a:r>
            <a:r>
              <a:rPr lang="en-US" sz="2400" b="1" i="1" dirty="0">
                <a:latin typeface="+mj-lt"/>
              </a:rPr>
              <a:t>declared war</a:t>
            </a:r>
            <a:r>
              <a:rPr lang="en-US" sz="2400" i="1" dirty="0">
                <a:latin typeface="+mj-lt"/>
              </a:rPr>
              <a:t>”</a:t>
            </a:r>
            <a:r>
              <a:rPr lang="en-US" sz="2400" b="1" i="1" dirty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on the hypocritical religious leaders (</a:t>
            </a:r>
            <a:r>
              <a:rPr lang="en-US" sz="2400" b="1" dirty="0">
                <a:solidFill>
                  <a:srgbClr val="FFFF00"/>
                </a:solidFill>
                <a:latin typeface="+mj-lt"/>
              </a:rPr>
              <a:t>MATT. 23</a:t>
            </a:r>
            <a:r>
              <a:rPr lang="en-US" sz="2400" dirty="0">
                <a:latin typeface="+mj-lt"/>
              </a:rPr>
              <a:t>), and this ultimately led to His death. </a:t>
            </a:r>
          </a:p>
          <a:p>
            <a:pPr>
              <a:lnSpc>
                <a:spcPts val="3000"/>
              </a:lnSpc>
              <a:spcBef>
                <a:spcPts val="900"/>
              </a:spcBef>
              <a:buClr>
                <a:schemeClr val="accent1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Indeed, His zeal for God’s house </a:t>
            </a:r>
            <a:r>
              <a:rPr lang="en-US" altLang="en-US" sz="2400" i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did</a:t>
            </a:r>
            <a:r>
              <a:rPr lang="en-US" altLang="en-US" sz="24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eat Him up! Jesus revealed His zeal by </a:t>
            </a:r>
            <a:r>
              <a:rPr lang="en-US" altLang="en-US" sz="2400" i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giving</a:t>
            </a:r>
            <a:r>
              <a:rPr lang="en-US" altLang="en-US" sz="24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i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His</a:t>
            </a:r>
            <a:r>
              <a:rPr lang="en-US" altLang="en-US" sz="24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i="1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life. </a:t>
            </a:r>
            <a:r>
              <a:rPr lang="en-US" altLang="en-US" sz="24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JOHN 2:18-22</a:t>
            </a:r>
            <a:r>
              <a:rPr lang="en-US" altLang="en-US" sz="2400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r>
              <a:rPr lang="en-US" altLang="en-US" sz="2400" b="1" dirty="0">
                <a:solidFill>
                  <a:srgbClr val="FFFF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 PSALM 69</a:t>
            </a:r>
          </a:p>
          <a:p>
            <a:pPr marL="0" indent="0" algn="ctr">
              <a:lnSpc>
                <a:spcPts val="3000"/>
              </a:lnSpc>
              <a:spcBef>
                <a:spcPts val="900"/>
              </a:spcBef>
              <a:buClr>
                <a:schemeClr val="accent1"/>
              </a:buClr>
              <a:buSzPct val="115000"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Jesus was a Radical Rabbi—From Galilee of the Gentiles—Concerned about His Kingdom—</a:t>
            </a:r>
            <a:r>
              <a:rPr lang="en-US" altLang="en-US" sz="2400" b="1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Not Sabbath </a:t>
            </a:r>
            <a:r>
              <a:rPr lang="en-US" altLang="en-US" sz="24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keeping </a:t>
            </a:r>
          </a:p>
          <a:p>
            <a:pPr>
              <a:lnSpc>
                <a:spcPts val="3000"/>
              </a:lnSpc>
              <a:spcBef>
                <a:spcPts val="900"/>
              </a:spcBef>
              <a:buClr>
                <a:schemeClr val="accent1"/>
              </a:buClr>
              <a:buSzPct val="115000"/>
              <a:buFont typeface="Wingdings" panose="05000000000000000000" pitchFamily="2" charset="2"/>
              <a:buChar char="§"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DE020-F5BE-3B00-949A-B22939BBE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151F0-2AF0-4E8C-9F8D-2241AE5783D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593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34739-9520-7E0C-F18D-89E49FA11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MESSIAH: ISRAEL’S TRUE KING</a:t>
            </a:r>
            <a:b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1:35-49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30644-D000-E15A-797A-38643B05E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ts val="3000"/>
              </a:lnSpc>
              <a:spcBef>
                <a:spcPts val="500"/>
              </a:spcBef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first chapter of John’s gospel resembles an art gallery in which a master hung his masterpieces in the beautiful names of the Lord.</a:t>
            </a:r>
          </a:p>
          <a:p>
            <a:pPr lvl="0">
              <a:lnSpc>
                <a:spcPts val="3000"/>
              </a:lnSpc>
              <a:spcBef>
                <a:spcPts val="500"/>
              </a:spcBef>
              <a:buClr>
                <a:schemeClr val="accent1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LOGOS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LIGHT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LIFE </a:t>
            </a:r>
          </a:p>
          <a:p>
            <a:pPr lvl="0">
              <a:lnSpc>
                <a:spcPts val="3000"/>
              </a:lnSpc>
              <a:spcBef>
                <a:spcPts val="500"/>
              </a:spcBef>
              <a:buClr>
                <a:schemeClr val="accent1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OF GOD</a:t>
            </a:r>
          </a:p>
          <a:p>
            <a:pPr lvl="0">
              <a:lnSpc>
                <a:spcPts val="3000"/>
              </a:lnSpc>
              <a:spcBef>
                <a:spcPts val="500"/>
              </a:spcBef>
              <a:buClr>
                <a:schemeClr val="accent1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LAMB OF GOD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takes away the sin of the world</a:t>
            </a:r>
          </a:p>
          <a:p>
            <a:pPr lvl="0">
              <a:lnSpc>
                <a:spcPts val="3000"/>
              </a:lnSpc>
              <a:spcBef>
                <a:spcPts val="500"/>
              </a:spcBef>
              <a:buClr>
                <a:schemeClr val="accent1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name: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MESSIAH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Anointed One/The Christ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C7803D-16B9-BCED-3F5D-D006FBBDA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151F0-2AF0-4E8C-9F8D-2241AE5783D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942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549"/>
            <a:ext cx="9144000" cy="838201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HOWZIT WAT UP BRUDDAHS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949037"/>
            <a:ext cx="8115300" cy="4324351"/>
          </a:xfrm>
        </p:spPr>
        <p:txBody>
          <a:bodyPr/>
          <a:lstStyle/>
          <a:p>
            <a:pPr marL="0" indent="0">
              <a:lnSpc>
                <a:spcPts val="3000"/>
              </a:lnSpc>
              <a:spcBef>
                <a:spcPts val="900"/>
              </a:spcBef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some real ministry—street style, Jesus style.</a:t>
            </a:r>
          </a:p>
          <a:p>
            <a:pPr>
              <a:lnSpc>
                <a:spcPts val="3000"/>
              </a:lnSpc>
              <a:spcBef>
                <a:spcPts val="900"/>
              </a:spcBef>
              <a:buClr>
                <a:schemeClr val="accent1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was not Seminary and Theology 204 with the best and brightest candidates that had scored high on their entrance exams being tested on their biblical knowledge.</a:t>
            </a:r>
          </a:p>
          <a:p>
            <a:pPr>
              <a:lnSpc>
                <a:spcPts val="3000"/>
              </a:lnSpc>
              <a:spcBef>
                <a:spcPts val="900"/>
              </a:spcBef>
              <a:buClr>
                <a:schemeClr val="accent1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guys were Galilean fishermen who spoke Aramaic with a local dialect that was considered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unlearned, yet they were the first disciples selected!</a:t>
            </a:r>
          </a:p>
          <a:p>
            <a:pPr marL="0" indent="0" algn="ctr">
              <a:lnSpc>
                <a:spcPts val="3000"/>
              </a:lnSpc>
              <a:spcBef>
                <a:spcPts val="900"/>
              </a:spcBef>
              <a:buClr>
                <a:schemeClr val="accent1"/>
              </a:buClr>
              <a:buNone/>
            </a:pPr>
            <a:r>
              <a:rPr lang="en-US" sz="28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looks at the heart not just the head.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151F0-2AF0-4E8C-9F8D-2241AE5783D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653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6375"/>
            <a:ext cx="9144000" cy="857250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JESUS DID MINISTRY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971550"/>
            <a:ext cx="8477250" cy="4171950"/>
          </a:xfrm>
        </p:spPr>
        <p:txBody>
          <a:bodyPr/>
          <a:lstStyle/>
          <a:p>
            <a:pPr marL="0" indent="0">
              <a:lnSpc>
                <a:spcPts val="3000"/>
              </a:lnSpc>
              <a:spcBef>
                <a:spcPts val="600"/>
              </a:spcBef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asked Andrew and John to spend the day with Him. </a:t>
            </a:r>
          </a:p>
          <a:p>
            <a:pPr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was looking for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RELATIONSHIP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religion.</a:t>
            </a:r>
          </a:p>
          <a:p>
            <a:pPr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were both so impressed by the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RELATIONSHIP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they found their brothers and brought them to Jesus. </a:t>
            </a:r>
          </a:p>
          <a:p>
            <a:pPr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Andrew found Simon and John brought James; they doubled their church that day.</a:t>
            </a:r>
          </a:p>
          <a:p>
            <a:pPr marL="0" indent="0" algn="ctr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None/>
            </a:pPr>
            <a:r>
              <a:rPr lang="en-US" sz="28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 that we would imitate Jesus’ style of </a:t>
            </a:r>
            <a:br>
              <a:rPr lang="en-US" sz="28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RELATIONAL one-on-one evangelism.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151F0-2AF0-4E8C-9F8D-2241AE5783D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79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7035"/>
            <a:ext cx="9144000" cy="895350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MESSIAH?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962892"/>
            <a:ext cx="7848600" cy="4400550"/>
          </a:xfrm>
        </p:spPr>
        <p:txBody>
          <a:bodyPr/>
          <a:lstStyle/>
          <a:p>
            <a:pPr marL="0" indent="0">
              <a:lnSpc>
                <a:spcPts val="3000"/>
              </a:lnSpc>
              <a:spcBef>
                <a:spcPts val="900"/>
              </a:spcBef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Messiah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 Hebrew word that means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anointed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,”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the Greek equivalent is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3000"/>
              </a:lnSpc>
              <a:spcBef>
                <a:spcPts val="900"/>
              </a:spcBef>
              <a:buClr>
                <a:schemeClr val="accent1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Jews, it was the same as “Son of God.”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26:63-64</a:t>
            </a:r>
            <a:r>
              <a:rPr 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en-US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MARK 14:61-62</a:t>
            </a:r>
            <a:r>
              <a:rPr 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22:67-70</a:t>
            </a:r>
          </a:p>
          <a:p>
            <a:pPr>
              <a:lnSpc>
                <a:spcPts val="3000"/>
              </a:lnSpc>
              <a:spcBef>
                <a:spcPts val="900"/>
              </a:spcBef>
              <a:buClr>
                <a:schemeClr val="accent1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Kings were especially called “God’s anointed”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SAM. 26:11</a:t>
            </a:r>
            <a:r>
              <a:rPr 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en-US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PS. 89:20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so when the Jews spoke about their Messiah, they were thinking of the king who would come to deliver them and establish the earthly kingdom.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151F0-2AF0-4E8C-9F8D-2241AE5783D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834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6375"/>
            <a:ext cx="9144000" cy="857250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GAVE A PERSONAL INVITATION!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00100" y="971550"/>
            <a:ext cx="7543800" cy="3943350"/>
          </a:xfrm>
        </p:spPr>
        <p:txBody>
          <a:bodyPr/>
          <a:lstStyle/>
          <a:p>
            <a:pPr marL="0" indent="0" algn="ctr">
              <a:lnSpc>
                <a:spcPts val="3000"/>
              </a:lnSpc>
              <a:spcBef>
                <a:spcPts val="1200"/>
              </a:spcBef>
              <a:buNone/>
            </a:pPr>
            <a:r>
              <a:rPr lang="en-US" altLang="en-US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“</a:t>
            </a:r>
            <a:r>
              <a:rPr lang="en-US" alt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Come and See</a:t>
            </a:r>
            <a:r>
              <a:rPr lang="en-US" altLang="en-US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.”</a:t>
            </a:r>
            <a:r>
              <a:rPr lang="en-US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JOHN 1:39</a:t>
            </a:r>
            <a:endParaRPr lang="en-US" altLang="en-US" sz="2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ts val="3000"/>
              </a:lnSpc>
              <a:spcBef>
                <a:spcPts val="1200"/>
              </a:spcBef>
              <a:buClr>
                <a:schemeClr val="accent1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personal about your testimony of who Jesus is and ask people to come and see your life!</a:t>
            </a:r>
          </a:p>
          <a:p>
            <a:pPr>
              <a:lnSpc>
                <a:spcPts val="3000"/>
              </a:lnSpc>
              <a:spcBef>
                <a:spcPts val="1200"/>
              </a:spcBef>
              <a:buClr>
                <a:schemeClr val="accent1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 and James came to Christ because of </a:t>
            </a:r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compassionate,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work of their brothers.</a:t>
            </a:r>
          </a:p>
          <a:p>
            <a:pPr>
              <a:lnSpc>
                <a:spcPts val="3000"/>
              </a:lnSpc>
              <a:spcBef>
                <a:spcPts val="1200"/>
              </a:spcBef>
              <a:buClr>
                <a:schemeClr val="accent1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Personal/relational ministry is that we first trust Christ, and then seek to bring others to Him by letting them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“come and see”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our lives.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151F0-2AF0-4E8C-9F8D-2241AE5783D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679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4185"/>
            <a:ext cx="9144000" cy="762000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PROMISED KING </a:t>
            </a:r>
            <a:r>
              <a:rPr lang="en-US" sz="36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43-49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50769"/>
            <a:ext cx="7886700" cy="4476751"/>
          </a:xfrm>
        </p:spPr>
        <p:txBody>
          <a:bodyPr/>
          <a:lstStyle/>
          <a:p>
            <a:pPr marL="0" indent="0">
              <a:lnSpc>
                <a:spcPts val="3000"/>
              </a:lnSpc>
              <a:spcBef>
                <a:spcPts val="800"/>
              </a:spcBef>
              <a:buNone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Really, are you sure? Talk about humble beginnings!</a:t>
            </a:r>
          </a:p>
          <a:p>
            <a:pPr marL="0" indent="0">
              <a:lnSpc>
                <a:spcPts val="3000"/>
              </a:lnSpc>
              <a:spcBef>
                <a:spcPts val="800"/>
              </a:spcBef>
              <a:buNone/>
            </a:pPr>
            <a:r>
              <a:rPr lang="en-US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21:2</a:t>
            </a:r>
            <a:r>
              <a:rPr 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suggests that at least seven of our Lord’s royal cabinet (disciples) were fishermen, including Nathanael.</a:t>
            </a:r>
          </a:p>
          <a:p>
            <a:pPr lvl="0">
              <a:lnSpc>
                <a:spcPts val="3000"/>
              </a:lnSpc>
              <a:spcBef>
                <a:spcPts val="800"/>
              </a:spcBef>
              <a:buClr>
                <a:schemeClr val="accent1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was born in Bethlehem, but He grew up in Nazareth and bore that stigma. </a:t>
            </a:r>
            <a:r>
              <a:rPr lang="en-US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2:19-23 </a:t>
            </a:r>
            <a:endParaRPr lang="en-US" sz="2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lnSpc>
                <a:spcPts val="3000"/>
              </a:lnSpc>
              <a:spcBef>
                <a:spcPts val="800"/>
              </a:spcBef>
              <a:buClr>
                <a:schemeClr val="accent1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called a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“Nazarene”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24:5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meant to be looked down on and rejected.</a:t>
            </a:r>
          </a:p>
          <a:p>
            <a:pPr lvl="0">
              <a:lnSpc>
                <a:spcPts val="3000"/>
              </a:lnSpc>
              <a:spcBef>
                <a:spcPts val="800"/>
              </a:spcBef>
              <a:buClr>
                <a:schemeClr val="accent1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Nathanael would soon see the King.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151F0-2AF0-4E8C-9F8D-2241AE5783D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158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4912"/>
            <a:ext cx="9144000" cy="914400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KING OF ISRAEL </a:t>
            </a:r>
            <a:r>
              <a:rPr lang="en-US" sz="36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49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50769"/>
            <a:ext cx="8153400" cy="4191000"/>
          </a:xfrm>
        </p:spPr>
        <p:txBody>
          <a:bodyPr/>
          <a:lstStyle/>
          <a:p>
            <a:pPr marL="0" indent="0">
              <a:lnSpc>
                <a:spcPts val="3000"/>
              </a:lnSpc>
              <a:spcBef>
                <a:spcPts val="900"/>
              </a:spcBef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Anointed King was Jesus, as foretold in </a:t>
            </a:r>
            <a:r>
              <a:rPr lang="en-US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PS. 2:1-7</a:t>
            </a:r>
            <a:r>
              <a:rPr 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lnSpc>
                <a:spcPts val="3000"/>
              </a:lnSpc>
              <a:spcBef>
                <a:spcPts val="900"/>
              </a:spcBef>
              <a:buClr>
                <a:schemeClr val="accent1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King is also the Son!</a:t>
            </a:r>
          </a:p>
          <a:p>
            <a:pPr>
              <a:lnSpc>
                <a:spcPts val="3000"/>
              </a:lnSpc>
              <a:spcBef>
                <a:spcPts val="900"/>
              </a:spcBef>
              <a:buClr>
                <a:schemeClr val="accent1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had many names and fulfilled them all!</a:t>
            </a:r>
          </a:p>
          <a:p>
            <a:pPr>
              <a:lnSpc>
                <a:spcPts val="3000"/>
              </a:lnSpc>
              <a:spcBef>
                <a:spcPts val="900"/>
              </a:spcBef>
              <a:buClr>
                <a:schemeClr val="accent1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Messiah is also the rightful deed holder to this earth. </a:t>
            </a:r>
            <a:r>
              <a:rPr lang="en-US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6:11-16</a:t>
            </a:r>
          </a:p>
          <a:p>
            <a:pPr>
              <a:lnSpc>
                <a:spcPts val="3000"/>
              </a:lnSpc>
              <a:spcBef>
                <a:spcPts val="900"/>
              </a:spcBef>
              <a:buClr>
                <a:schemeClr val="accent1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 Jesus’ uniform has His name on it! </a:t>
            </a:r>
            <a:r>
              <a:rPr lang="en-US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REV. 19:6</a:t>
            </a:r>
          </a:p>
          <a:p>
            <a:pPr marL="0" indent="0" algn="ctr">
              <a:lnSpc>
                <a:spcPts val="3000"/>
              </a:lnSpc>
              <a:spcBef>
                <a:spcPts val="900"/>
              </a:spcBef>
              <a:buClr>
                <a:schemeClr val="accent1"/>
              </a:buClr>
              <a:buNone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Jesus, the Messiah, is the King of Israel/The Word/The Light/The Life/The Lamb who takes away our sin!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151F0-2AF0-4E8C-9F8D-2241AE5783D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758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0BE32-D00D-7236-50EE-A9DC9417C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CLEANING GOD’S HOUSE</a:t>
            </a:r>
            <a:b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2:12-22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1D85A-949F-91FD-F8E8-189B0015A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ts val="2600"/>
              </a:lnSpc>
              <a:spcBef>
                <a:spcPts val="900"/>
              </a:spcBef>
              <a:buNone/>
            </a:pPr>
            <a:r>
              <a:rPr lang="en-US" sz="2400" dirty="0"/>
              <a:t>Here we see the zeal of the Lord for a completely clean house.</a:t>
            </a:r>
          </a:p>
          <a:p>
            <a:pPr marL="0" indent="0">
              <a:lnSpc>
                <a:spcPts val="2600"/>
              </a:lnSpc>
              <a:spcBef>
                <a:spcPts val="900"/>
              </a:spcBef>
              <a:buNone/>
            </a:pPr>
            <a:r>
              <a:rPr lang="en-US" altLang="en-US" sz="2400" dirty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We find Jesus in Jerusalem at the Temple--Every Jewish man was required to attend three annual feasts at the Holy City: </a:t>
            </a:r>
            <a:r>
              <a:rPr lang="en-US" altLang="en-US" sz="24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Passover, Pentecost, and Tabernacles.</a:t>
            </a:r>
            <a:br>
              <a:rPr lang="en-US" altLang="en-US" sz="24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 dirty="0">
                <a:solidFill>
                  <a:srgbClr val="FFFF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DEUT. 16:16</a:t>
            </a:r>
            <a:endParaRPr lang="en-US" altLang="en-US" sz="2400" dirty="0">
              <a:solidFill>
                <a:schemeClr val="bg1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ts val="2600"/>
              </a:lnSpc>
              <a:spcBef>
                <a:spcPts val="900"/>
              </a:spcBef>
              <a:buClr>
                <a:schemeClr val="accent1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In His life and death</a:t>
            </a:r>
            <a:r>
              <a:rPr lang="en-US" altLang="en-US" sz="2400" dirty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 He fulfilled the Law so that, today, believers are not burdened by that </a:t>
            </a:r>
            <a:r>
              <a:rPr lang="en-US" altLang="en-US" sz="2400" i="1" dirty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“yoke of bondage.”</a:t>
            </a:r>
            <a:r>
              <a:rPr lang="en-US" altLang="en-US" sz="2400" dirty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b="1" dirty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ACTS 15:10</a:t>
            </a:r>
            <a:r>
              <a:rPr lang="en-US" altLang="en-US" sz="2400" dirty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r>
              <a:rPr lang="en-US" altLang="en-US" sz="2400" b="1" dirty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GAL. 5:16-18</a:t>
            </a:r>
          </a:p>
          <a:p>
            <a:pPr>
              <a:lnSpc>
                <a:spcPts val="2600"/>
              </a:lnSpc>
              <a:spcBef>
                <a:spcPts val="900"/>
              </a:spcBef>
              <a:buClr>
                <a:schemeClr val="accent1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400" dirty="0"/>
              <a:t>But God desires for us to have personal holiness (</a:t>
            </a:r>
            <a:r>
              <a:rPr lang="en-US" sz="2400" b="1" dirty="0">
                <a:solidFill>
                  <a:schemeClr val="accent1"/>
                </a:solidFill>
              </a:rPr>
              <a:t>1 PETER 1:13-16</a:t>
            </a:r>
            <a:r>
              <a:rPr lang="en-US" sz="2400" dirty="0"/>
              <a:t>)</a:t>
            </a:r>
            <a:r>
              <a:rPr lang="en-US" sz="2400" b="1" dirty="0"/>
              <a:t>—</a:t>
            </a:r>
            <a:r>
              <a:rPr lang="en-US" sz="2400" b="1" dirty="0">
                <a:solidFill>
                  <a:schemeClr val="bg1"/>
                </a:solidFill>
              </a:rPr>
              <a:t>a clean house!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DE020-F5BE-3B00-949A-B22939BBE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151F0-2AF0-4E8C-9F8D-2241AE5783D9}" type="slidenum">
              <a:rPr lang="en-US" smtClean="0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54153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rgbClr val="FFFFFF"/>
      </a:dk1>
      <a:lt1>
        <a:sysClr val="window" lastClr="FFFFFF"/>
      </a:lt1>
      <a:dk2>
        <a:srgbClr val="000000"/>
      </a:dk2>
      <a:lt2>
        <a:srgbClr val="F8F8F8"/>
      </a:lt2>
      <a:accent1>
        <a:srgbClr val="FFFF0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91961</TotalTime>
  <Words>860</Words>
  <Application>Microsoft Office PowerPoint</Application>
  <PresentationFormat>On-screen Show (16:9)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1_Office Theme</vt:lpstr>
      <vt:lpstr>Israel- Why it Matters -Part 2 Jesus the Rabbi from Galilee</vt:lpstr>
      <vt:lpstr>THE MESSIAH: ISRAEL’S TRUE KING JOHN 1:35-49</vt:lpstr>
      <vt:lpstr>HOWZIT WAT UP BRUDDAHS</vt:lpstr>
      <vt:lpstr>HOW JESUS DID MINISTRY</vt:lpstr>
      <vt:lpstr>WHO IS MESSIAH?</vt:lpstr>
      <vt:lpstr>JESUS GAVE A PERSONAL INVITATION!</vt:lpstr>
      <vt:lpstr>THE PROMISED KING v. 43-49</vt:lpstr>
      <vt:lpstr>THE KING OF ISRAEL v. 49</vt:lpstr>
      <vt:lpstr>CLEANING GOD’S HOUSE JOHN 2:12-22</vt:lpstr>
      <vt:lpstr>The Temple was His Fathers House</vt:lpstr>
    </vt:vector>
  </TitlesOfParts>
  <Company>Calvary Chapel South Bay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SEVEN CHURCHES PART 6 SARDIS Revelation 2:18-29</dc:title>
  <dc:creator>Jeff Gill</dc:creator>
  <cp:lastModifiedBy>Jeff Gill</cp:lastModifiedBy>
  <cp:revision>1379</cp:revision>
  <dcterms:created xsi:type="dcterms:W3CDTF">2015-06-18T21:08:35Z</dcterms:created>
  <dcterms:modified xsi:type="dcterms:W3CDTF">2022-10-27T19:39:48Z</dcterms:modified>
</cp:coreProperties>
</file>